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5" r:id="rId1"/>
  </p:sldMasterIdLst>
  <p:notesMasterIdLst>
    <p:notesMasterId r:id="rId72"/>
  </p:notesMasterIdLst>
  <p:handoutMasterIdLst>
    <p:handoutMasterId r:id="rId73"/>
  </p:handoutMasterIdLst>
  <p:sldIdLst>
    <p:sldId id="327" r:id="rId2"/>
    <p:sldId id="302" r:id="rId3"/>
    <p:sldId id="304" r:id="rId4"/>
    <p:sldId id="305" r:id="rId5"/>
    <p:sldId id="307" r:id="rId6"/>
    <p:sldId id="306" r:id="rId7"/>
    <p:sldId id="308" r:id="rId8"/>
    <p:sldId id="310" r:id="rId9"/>
    <p:sldId id="314" r:id="rId10"/>
    <p:sldId id="315" r:id="rId11"/>
    <p:sldId id="319" r:id="rId12"/>
    <p:sldId id="347" r:id="rId13"/>
    <p:sldId id="311" r:id="rId14"/>
    <p:sldId id="313" r:id="rId15"/>
    <p:sldId id="320" r:id="rId16"/>
    <p:sldId id="321" r:id="rId17"/>
    <p:sldId id="322" r:id="rId18"/>
    <p:sldId id="325" r:id="rId19"/>
    <p:sldId id="323" r:id="rId20"/>
    <p:sldId id="326" r:id="rId21"/>
    <p:sldId id="328" r:id="rId22"/>
    <p:sldId id="329" r:id="rId23"/>
    <p:sldId id="330" r:id="rId24"/>
    <p:sldId id="334" r:id="rId25"/>
    <p:sldId id="331" r:id="rId26"/>
    <p:sldId id="332" r:id="rId27"/>
    <p:sldId id="333"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9" r:id="rId41"/>
    <p:sldId id="348" r:id="rId42"/>
    <p:sldId id="350" r:id="rId43"/>
    <p:sldId id="351" r:id="rId44"/>
    <p:sldId id="352" r:id="rId45"/>
    <p:sldId id="355" r:id="rId46"/>
    <p:sldId id="354" r:id="rId47"/>
    <p:sldId id="353" r:id="rId48"/>
    <p:sldId id="356" r:id="rId49"/>
    <p:sldId id="357" r:id="rId50"/>
    <p:sldId id="358" r:id="rId51"/>
    <p:sldId id="359" r:id="rId52"/>
    <p:sldId id="360" r:id="rId53"/>
    <p:sldId id="361" r:id="rId54"/>
    <p:sldId id="362" r:id="rId55"/>
    <p:sldId id="363" r:id="rId56"/>
    <p:sldId id="365" r:id="rId57"/>
    <p:sldId id="369" r:id="rId58"/>
    <p:sldId id="366" r:id="rId59"/>
    <p:sldId id="367" r:id="rId60"/>
    <p:sldId id="370" r:id="rId61"/>
    <p:sldId id="371" r:id="rId62"/>
    <p:sldId id="376" r:id="rId63"/>
    <p:sldId id="372" r:id="rId64"/>
    <p:sldId id="373" r:id="rId65"/>
    <p:sldId id="377" r:id="rId66"/>
    <p:sldId id="378" r:id="rId67"/>
    <p:sldId id="379" r:id="rId68"/>
    <p:sldId id="312" r:id="rId69"/>
    <p:sldId id="309" r:id="rId70"/>
    <p:sldId id="30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oading the law" id="{9ABD3FCC-9F7B-497E-80B4-38FA3C9042C7}">
          <p14:sldIdLst>
            <p14:sldId id="327"/>
          </p14:sldIdLst>
        </p14:section>
        <p14:section name="Legislative use and context" id="{C8D2F86B-A8BF-4CD3-9675-5B786C53734C}">
          <p14:sldIdLst>
            <p14:sldId id="302"/>
            <p14:sldId id="304"/>
            <p14:sldId id="305"/>
            <p14:sldId id="307"/>
            <p14:sldId id="306"/>
            <p14:sldId id="308"/>
            <p14:sldId id="310"/>
            <p14:sldId id="314"/>
            <p14:sldId id="315"/>
            <p14:sldId id="319"/>
            <p14:sldId id="347"/>
            <p14:sldId id="311"/>
            <p14:sldId id="313"/>
            <p14:sldId id="320"/>
          </p14:sldIdLst>
        </p14:section>
        <p14:section name="Loading CFR" id="{9E691A76-B636-4989-B3C2-1845545B482B}">
          <p14:sldIdLst>
            <p14:sldId id="321"/>
            <p14:sldId id="322"/>
            <p14:sldId id="325"/>
            <p14:sldId id="323"/>
            <p14:sldId id="326"/>
            <p14:sldId id="328"/>
            <p14:sldId id="329"/>
            <p14:sldId id="330"/>
            <p14:sldId id="334"/>
            <p14:sldId id="331"/>
            <p14:sldId id="332"/>
            <p14:sldId id="333"/>
            <p14:sldId id="335"/>
            <p14:sldId id="336"/>
            <p14:sldId id="337"/>
            <p14:sldId id="338"/>
            <p14:sldId id="339"/>
            <p14:sldId id="340"/>
            <p14:sldId id="341"/>
            <p14:sldId id="342"/>
            <p14:sldId id="343"/>
            <p14:sldId id="344"/>
            <p14:sldId id="345"/>
          </p14:sldIdLst>
        </p14:section>
        <p14:section name="Loading USC" id="{9D40DC30-9F0D-4C0C-9AA2-3D63C00440D0}">
          <p14:sldIdLst>
            <p14:sldId id="346"/>
            <p14:sldId id="349"/>
            <p14:sldId id="348"/>
            <p14:sldId id="350"/>
            <p14:sldId id="351"/>
            <p14:sldId id="352"/>
            <p14:sldId id="355"/>
            <p14:sldId id="354"/>
            <p14:sldId id="353"/>
            <p14:sldId id="356"/>
            <p14:sldId id="357"/>
            <p14:sldId id="358"/>
            <p14:sldId id="359"/>
            <p14:sldId id="360"/>
            <p14:sldId id="361"/>
            <p14:sldId id="362"/>
            <p14:sldId id="363"/>
            <p14:sldId id="365"/>
            <p14:sldId id="369"/>
            <p14:sldId id="366"/>
            <p14:sldId id="367"/>
            <p14:sldId id="370"/>
            <p14:sldId id="371"/>
            <p14:sldId id="376"/>
            <p14:sldId id="372"/>
            <p14:sldId id="373"/>
            <p14:sldId id="377"/>
            <p14:sldId id="378"/>
            <p14:sldId id="379"/>
            <p14:sldId id="312"/>
            <p14:sldId id="309"/>
          </p14:sldIdLst>
        </p14:section>
        <p14:section name="Legal Reasoning" id="{206B2D71-1FE1-4B13-BE3E-40EF1E679F5A}">
          <p14:sldIdLst>
            <p14:sldId id="30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rgen Ziemer" initials="JZ" lastIdx="1" clrIdx="0">
    <p:extLst>
      <p:ext uri="{19B8F6BF-5375-455C-9EA6-DF929625EA0E}">
        <p15:presenceInfo xmlns:p15="http://schemas.microsoft.com/office/powerpoint/2012/main" userId="75d7e32ae8db5f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5FF"/>
    <a:srgbClr val="F5D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6" autoAdjust="0"/>
    <p:restoredTop sz="94712" autoAdjust="0"/>
  </p:normalViewPr>
  <p:slideViewPr>
    <p:cSldViewPr snapToGrid="0">
      <p:cViewPr varScale="1">
        <p:scale>
          <a:sx n="84" d="100"/>
          <a:sy n="84" d="100"/>
        </p:scale>
        <p:origin x="101" y="326"/>
      </p:cViewPr>
      <p:guideLst/>
    </p:cSldViewPr>
  </p:slideViewPr>
  <p:notesTextViewPr>
    <p:cViewPr>
      <p:scale>
        <a:sx n="3" d="2"/>
        <a:sy n="3" d="2"/>
      </p:scale>
      <p:origin x="0" y="0"/>
    </p:cViewPr>
  </p:notesTextViewPr>
  <p:sorterViewPr>
    <p:cViewPr>
      <p:scale>
        <a:sx n="100" d="100"/>
        <a:sy n="100" d="100"/>
      </p:scale>
      <p:origin x="0" y="-25747"/>
    </p:cViewPr>
  </p:sorterViewPr>
  <p:gridSpacing cx="914400" cy="9144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66F25-6789-4080-BCD2-3CB230E771AF}" type="datetimeFigureOut">
              <a:rPr lang="en-US" smtClean="0"/>
              <a:t>2016-10-18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CDA3B9-BEB2-4CCF-AF72-DAC8BEE1DD25}" type="slidenum">
              <a:rPr lang="en-US" smtClean="0"/>
              <a:t>‹#›</a:t>
            </a:fld>
            <a:endParaRPr lang="en-US" dirty="0"/>
          </a:p>
        </p:txBody>
      </p:sp>
    </p:spTree>
    <p:extLst>
      <p:ext uri="{BB962C8B-B14F-4D97-AF65-F5344CB8AC3E}">
        <p14:creationId xmlns:p14="http://schemas.microsoft.com/office/powerpoint/2010/main" val="946022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27510DA2-6663-4B8E-ABBA-ACA2EFEFBACE}" type="datetimeFigureOut">
              <a:rPr lang="en-US" smtClean="0"/>
              <a:t>2016-10-18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D823BAF1-7390-4C39-BF1E-62DD0DC6FBC1}" type="slidenum">
              <a:rPr lang="en-US" smtClean="0"/>
              <a:t>‹#›</a:t>
            </a:fld>
            <a:endParaRPr lang="en-US" dirty="0"/>
          </a:p>
        </p:txBody>
      </p:sp>
    </p:spTree>
    <p:extLst>
      <p:ext uri="{BB962C8B-B14F-4D97-AF65-F5344CB8AC3E}">
        <p14:creationId xmlns:p14="http://schemas.microsoft.com/office/powerpoint/2010/main" val="262295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3BAF1-7390-4C39-BF1E-62DD0DC6FBC1}" type="slidenum">
              <a:rPr lang="en-US" smtClean="0"/>
              <a:t>16</a:t>
            </a:fld>
            <a:endParaRPr lang="en-US" dirty="0"/>
          </a:p>
        </p:txBody>
      </p:sp>
    </p:spTree>
    <p:extLst>
      <p:ext uri="{BB962C8B-B14F-4D97-AF65-F5344CB8AC3E}">
        <p14:creationId xmlns:p14="http://schemas.microsoft.com/office/powerpoint/2010/main" val="278288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4"/>
          <p:cNvSpPr>
            <a:spLocks noGrp="1"/>
          </p:cNvSpPr>
          <p:nvPr>
            <p:ph type="ftr" sz="quarter" idx="3"/>
          </p:nvPr>
        </p:nvSpPr>
        <p:spPr>
          <a:xfrm>
            <a:off x="8467725" y="6502813"/>
            <a:ext cx="3108960" cy="218662"/>
          </a:xfrm>
          <a:prstGeom prst="rect">
            <a:avLst/>
          </a:prstGeom>
        </p:spPr>
        <p:txBody>
          <a:bodyPr vert="horz" lIns="91440" tIns="45720" rIns="91440" bIns="45720" rtlCol="0" anchor="ctr"/>
          <a:lstStyle>
            <a:lvl1pPr algn="l">
              <a:defRPr sz="800">
                <a:solidFill>
                  <a:schemeClr val="tx1">
                    <a:tint val="75000"/>
                  </a:schemeClr>
                </a:solidFill>
              </a:defRPr>
            </a:lvl1pPr>
          </a:lstStyle>
          <a:p>
            <a:pPr algn="r"/>
            <a:r>
              <a:rPr lang="en-US" dirty="0"/>
              <a:t>http://finregont.com  © Jayzed Data Models Inc. 2016     </a:t>
            </a:r>
          </a:p>
        </p:txBody>
      </p:sp>
      <p:sp>
        <p:nvSpPr>
          <p:cNvPr id="8" name="Footer Placeholder 4"/>
          <p:cNvSpPr txBox="1">
            <a:spLocks/>
          </p:cNvSpPr>
          <p:nvPr userDrawn="1"/>
        </p:nvSpPr>
        <p:spPr>
          <a:xfrm>
            <a:off x="619125" y="6502813"/>
            <a:ext cx="5486400" cy="21866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1203" y="521361"/>
            <a:ext cx="1670598" cy="764099"/>
          </a:xfrm>
          <a:prstGeom prst="rect">
            <a:avLst/>
          </a:prstGeom>
        </p:spPr>
      </p:pic>
    </p:spTree>
    <p:extLst>
      <p:ext uri="{BB962C8B-B14F-4D97-AF65-F5344CB8AC3E}">
        <p14:creationId xmlns:p14="http://schemas.microsoft.com/office/powerpoint/2010/main" val="274451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8097471" y="6411939"/>
            <a:ext cx="2743200" cy="182880"/>
          </a:xfrm>
        </p:spPr>
        <p:txBody>
          <a:bodyPr vert="horz" lIns="91440" tIns="45720" rIns="91440" bIns="45720" rtlCol="0" anchor="ctr"/>
          <a:lstStyle>
            <a:lvl1pPr>
              <a:defRPr lang="en-US" sz="800" smtClean="0"/>
            </a:lvl1pPr>
          </a:lstStyle>
          <a:p>
            <a:pPr algn="r"/>
            <a:r>
              <a:rPr lang="en-US" dirty="0"/>
              <a:t>http://finregont.com  © Jayzed Data Models Inc. 2016     </a:t>
            </a:r>
          </a:p>
        </p:txBody>
      </p:sp>
      <p:sp>
        <p:nvSpPr>
          <p:cNvPr id="7" name="TextBox 6"/>
          <p:cNvSpPr txBox="1"/>
          <p:nvPr userDrawn="1"/>
        </p:nvSpPr>
        <p:spPr>
          <a:xfrm>
            <a:off x="10896600"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spTree>
    <p:extLst>
      <p:ext uri="{BB962C8B-B14F-4D97-AF65-F5344CB8AC3E}">
        <p14:creationId xmlns:p14="http://schemas.microsoft.com/office/powerpoint/2010/main" val="163471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Footer Placeholder 5"/>
          <p:cNvSpPr>
            <a:spLocks noGrp="1"/>
          </p:cNvSpPr>
          <p:nvPr>
            <p:ph type="ftr" sz="quarter" idx="11"/>
          </p:nvPr>
        </p:nvSpPr>
        <p:spPr>
          <a:xfrm>
            <a:off x="8097471" y="6411939"/>
            <a:ext cx="2743200" cy="182880"/>
          </a:xfrm>
        </p:spPr>
        <p:txBody>
          <a:bodyPr vert="horz" lIns="91440" tIns="45720" rIns="91440" bIns="45720" rtlCol="0" anchor="ctr"/>
          <a:lstStyle>
            <a:lvl1pPr>
              <a:defRPr lang="en-US" sz="800" smtClean="0"/>
            </a:lvl1pPr>
          </a:lstStyle>
          <a:p>
            <a:pPr algn="r"/>
            <a:r>
              <a:rPr lang="en-US" dirty="0"/>
              <a:t>http://finregont.com  © Jayzed Data Models Inc. 2016     </a:t>
            </a:r>
          </a:p>
        </p:txBody>
      </p:sp>
      <p:sp>
        <p:nvSpPr>
          <p:cNvPr id="12" name="TextBox 11"/>
          <p:cNvSpPr txBox="1"/>
          <p:nvPr userDrawn="1"/>
        </p:nvSpPr>
        <p:spPr>
          <a:xfrm>
            <a:off x="10896600"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spTree>
    <p:extLst>
      <p:ext uri="{BB962C8B-B14F-4D97-AF65-F5344CB8AC3E}">
        <p14:creationId xmlns:p14="http://schemas.microsoft.com/office/powerpoint/2010/main" val="32169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5"/>
          <p:cNvSpPr>
            <a:spLocks noGrp="1"/>
          </p:cNvSpPr>
          <p:nvPr>
            <p:ph type="ftr" sz="quarter" idx="11"/>
          </p:nvPr>
        </p:nvSpPr>
        <p:spPr>
          <a:xfrm>
            <a:off x="8097471" y="6411939"/>
            <a:ext cx="2743200" cy="182880"/>
          </a:xfrm>
        </p:spPr>
        <p:txBody>
          <a:bodyPr vert="horz" lIns="91440" tIns="45720" rIns="91440" bIns="45720" rtlCol="0" anchor="ctr"/>
          <a:lstStyle>
            <a:lvl1pPr>
              <a:defRPr lang="en-US" sz="800" smtClean="0"/>
            </a:lvl1pPr>
          </a:lstStyle>
          <a:p>
            <a:pPr algn="r"/>
            <a:r>
              <a:rPr lang="en-US" dirty="0"/>
              <a:t>http://finregont.com  © Jayzed Data Models Inc. 2016     </a:t>
            </a:r>
          </a:p>
        </p:txBody>
      </p:sp>
      <p:sp>
        <p:nvSpPr>
          <p:cNvPr id="10" name="TextBox 9"/>
          <p:cNvSpPr txBox="1"/>
          <p:nvPr userDrawn="1"/>
        </p:nvSpPr>
        <p:spPr>
          <a:xfrm>
            <a:off x="10896600"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spTree>
    <p:extLst>
      <p:ext uri="{BB962C8B-B14F-4D97-AF65-F5344CB8AC3E}">
        <p14:creationId xmlns:p14="http://schemas.microsoft.com/office/powerpoint/2010/main" val="215565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p:cNvSpPr>
            <a:spLocks noGrp="1"/>
          </p:cNvSpPr>
          <p:nvPr>
            <p:ph type="ftr" sz="quarter" idx="11"/>
          </p:nvPr>
        </p:nvSpPr>
        <p:spPr>
          <a:xfrm>
            <a:off x="8097471" y="6411939"/>
            <a:ext cx="2743200" cy="182880"/>
          </a:xfrm>
        </p:spPr>
        <p:txBody>
          <a:bodyPr vert="horz" lIns="91440" tIns="45720" rIns="91440" bIns="45720" rtlCol="0" anchor="ctr"/>
          <a:lstStyle>
            <a:lvl1pPr>
              <a:defRPr lang="en-US" sz="800" smtClean="0"/>
            </a:lvl1pPr>
          </a:lstStyle>
          <a:p>
            <a:pPr algn="r"/>
            <a:r>
              <a:rPr lang="en-US" dirty="0"/>
              <a:t>http://finregont.com  © Jayzed Data Models Inc. 2016     </a:t>
            </a:r>
          </a:p>
        </p:txBody>
      </p:sp>
      <p:sp>
        <p:nvSpPr>
          <p:cNvPr id="9" name="TextBox 8"/>
          <p:cNvSpPr txBox="1"/>
          <p:nvPr userDrawn="1"/>
        </p:nvSpPr>
        <p:spPr>
          <a:xfrm>
            <a:off x="10896600"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spTree>
    <p:extLst>
      <p:ext uri="{BB962C8B-B14F-4D97-AF65-F5344CB8AC3E}">
        <p14:creationId xmlns:p14="http://schemas.microsoft.com/office/powerpoint/2010/main" val="3744392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txBox="1">
            <a:spLocks/>
          </p:cNvSpPr>
          <p:nvPr userDrawn="1"/>
        </p:nvSpPr>
        <p:spPr>
          <a:xfrm>
            <a:off x="8836025" y="6428203"/>
            <a:ext cx="2743200" cy="182880"/>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http://finregont.com  © Jayzed Data Models Inc. 2016     &lt;#&gt;</a:t>
            </a:r>
          </a:p>
        </p:txBody>
      </p:sp>
    </p:spTree>
    <p:extLst>
      <p:ext uri="{BB962C8B-B14F-4D97-AF65-F5344CB8AC3E}">
        <p14:creationId xmlns:p14="http://schemas.microsoft.com/office/powerpoint/2010/main" val="190946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608992"/>
            <a:ext cx="10515600" cy="2953483"/>
          </a:xfrm>
        </p:spPr>
        <p:txBody>
          <a:bodyPr anchor="b"/>
          <a:lstStyle>
            <a:lvl1pPr>
              <a:defRPr sz="6000"/>
            </a:lvl1pPr>
          </a:lstStyle>
          <a:p>
            <a:r>
              <a:rPr lang="en-US" dirty="0"/>
              <a:t>Click to edit Master chapter style</a:t>
            </a:r>
          </a:p>
        </p:txBody>
      </p:sp>
      <p:sp>
        <p:nvSpPr>
          <p:cNvPr id="3" name="Text Placeholder 2"/>
          <p:cNvSpPr>
            <a:spLocks noGrp="1"/>
          </p:cNvSpPr>
          <p:nvPr>
            <p:ph type="body" idx="1"/>
          </p:nvPr>
        </p:nvSpPr>
        <p:spPr>
          <a:xfrm>
            <a:off x="831850" y="4589463"/>
            <a:ext cx="10515600" cy="1582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5"/>
          <p:cNvSpPr txBox="1">
            <a:spLocks/>
          </p:cNvSpPr>
          <p:nvPr userDrawn="1"/>
        </p:nvSpPr>
        <p:spPr>
          <a:xfrm>
            <a:off x="8097471" y="6411939"/>
            <a:ext cx="2743200" cy="182880"/>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http://finregont.com  © Jayzed Data Models Inc. 2016     </a:t>
            </a:r>
          </a:p>
        </p:txBody>
      </p:sp>
      <p:sp>
        <p:nvSpPr>
          <p:cNvPr id="9" name="TextBox 8"/>
          <p:cNvSpPr txBox="1"/>
          <p:nvPr userDrawn="1"/>
        </p:nvSpPr>
        <p:spPr>
          <a:xfrm>
            <a:off x="10896600"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1203" y="521361"/>
            <a:ext cx="1670598" cy="764099"/>
          </a:xfrm>
          <a:prstGeom prst="rect">
            <a:avLst/>
          </a:prstGeom>
        </p:spPr>
      </p:pic>
    </p:spTree>
    <p:extLst>
      <p:ext uri="{BB962C8B-B14F-4D97-AF65-F5344CB8AC3E}">
        <p14:creationId xmlns:p14="http://schemas.microsoft.com/office/powerpoint/2010/main" val="365304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254" y="450824"/>
            <a:ext cx="9353004"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624254" y="1600200"/>
            <a:ext cx="10964008" cy="457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5"/>
          <p:cNvSpPr>
            <a:spLocks noGrp="1"/>
          </p:cNvSpPr>
          <p:nvPr>
            <p:ph type="ftr" sz="quarter" idx="11"/>
          </p:nvPr>
        </p:nvSpPr>
        <p:spPr>
          <a:xfrm>
            <a:off x="8097471" y="6411939"/>
            <a:ext cx="2743200" cy="182880"/>
          </a:xfrm>
        </p:spPr>
        <p:txBody>
          <a:bodyPr vert="horz" lIns="91440" tIns="45720" rIns="91440" bIns="45720" rtlCol="0" anchor="ctr"/>
          <a:lstStyle>
            <a:lvl1pPr>
              <a:defRPr lang="en-US" sz="800" smtClean="0"/>
            </a:lvl1pPr>
          </a:lstStyle>
          <a:p>
            <a:pPr algn="r"/>
            <a:r>
              <a:rPr lang="en-US" dirty="0"/>
              <a:t>http://finregont.com  © Jayzed Data Models Inc. 2016     </a:t>
            </a:r>
          </a:p>
        </p:txBody>
      </p:sp>
      <p:sp>
        <p:nvSpPr>
          <p:cNvPr id="10" name="TextBox 9"/>
          <p:cNvSpPr txBox="1"/>
          <p:nvPr userDrawn="1"/>
        </p:nvSpPr>
        <p:spPr>
          <a:xfrm>
            <a:off x="11131062"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spTree>
    <p:extLst>
      <p:ext uri="{BB962C8B-B14F-4D97-AF65-F5344CB8AC3E}">
        <p14:creationId xmlns:p14="http://schemas.microsoft.com/office/powerpoint/2010/main" val="46365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5" y="373918"/>
            <a:ext cx="9448068" cy="9144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608992"/>
            <a:ext cx="5181600" cy="45679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08992"/>
            <a:ext cx="5181600" cy="45679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8097471" y="6411939"/>
            <a:ext cx="2743200" cy="182880"/>
          </a:xfrm>
        </p:spPr>
        <p:txBody>
          <a:bodyPr vert="horz" lIns="91440" tIns="45720" rIns="91440" bIns="45720" rtlCol="0" anchor="ctr"/>
          <a:lstStyle>
            <a:lvl1pPr>
              <a:defRPr lang="en-US" sz="800" smtClean="0"/>
            </a:lvl1pPr>
          </a:lstStyle>
          <a:p>
            <a:pPr algn="r"/>
            <a:r>
              <a:rPr lang="en-US" dirty="0"/>
              <a:t>http://finregont.com  © Jayzed Data Models Inc. 2016     </a:t>
            </a:r>
          </a:p>
        </p:txBody>
      </p:sp>
      <p:sp>
        <p:nvSpPr>
          <p:cNvPr id="5" name="TextBox 4"/>
          <p:cNvSpPr txBox="1"/>
          <p:nvPr userDrawn="1"/>
        </p:nvSpPr>
        <p:spPr>
          <a:xfrm>
            <a:off x="10896600"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spTree>
    <p:extLst>
      <p:ext uri="{BB962C8B-B14F-4D97-AF65-F5344CB8AC3E}">
        <p14:creationId xmlns:p14="http://schemas.microsoft.com/office/powerpoint/2010/main" val="233240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9448068" cy="914400"/>
          </a:xfrm>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514600"/>
            <a:ext cx="3048000" cy="3200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4572000" y="2514600"/>
            <a:ext cx="3048000"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37"/>
          <p:cNvSpPr>
            <a:spLocks noGrp="1"/>
          </p:cNvSpPr>
          <p:nvPr>
            <p:ph sz="quarter" idx="17"/>
          </p:nvPr>
        </p:nvSpPr>
        <p:spPr>
          <a:xfrm>
            <a:off x="8229600" y="2514600"/>
            <a:ext cx="3048000"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5"/>
          <p:cNvSpPr>
            <a:spLocks noGrp="1"/>
          </p:cNvSpPr>
          <p:nvPr>
            <p:ph type="ftr" sz="quarter" idx="11"/>
          </p:nvPr>
        </p:nvSpPr>
        <p:spPr>
          <a:xfrm>
            <a:off x="8097471" y="6411939"/>
            <a:ext cx="2743200" cy="182880"/>
          </a:xfrm>
        </p:spPr>
        <p:txBody>
          <a:bodyPr vert="horz" lIns="91440" tIns="45720" rIns="91440" bIns="45720" rtlCol="0" anchor="ctr"/>
          <a:lstStyle>
            <a:lvl1pPr>
              <a:defRPr lang="en-US" sz="800" smtClean="0"/>
            </a:lvl1pPr>
          </a:lstStyle>
          <a:p>
            <a:pPr algn="r"/>
            <a:r>
              <a:rPr lang="en-US" dirty="0"/>
              <a:t>http://finregont.com  © Jayzed Data Models Inc. 2016     </a:t>
            </a:r>
          </a:p>
        </p:txBody>
      </p:sp>
      <p:sp>
        <p:nvSpPr>
          <p:cNvPr id="11" name="TextBox 10"/>
          <p:cNvSpPr txBox="1"/>
          <p:nvPr userDrawn="1"/>
        </p:nvSpPr>
        <p:spPr>
          <a:xfrm>
            <a:off x="10896600"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sp>
        <p:nvSpPr>
          <p:cNvPr id="7" name="Content Placeholder 6"/>
          <p:cNvSpPr>
            <a:spLocks noGrp="1"/>
          </p:cNvSpPr>
          <p:nvPr>
            <p:ph sz="quarter" idx="19" hasCustomPrompt="1"/>
          </p:nvPr>
        </p:nvSpPr>
        <p:spPr>
          <a:xfrm>
            <a:off x="4572000" y="2080331"/>
            <a:ext cx="3048000" cy="341632"/>
          </a:xfrm>
        </p:spPr>
        <p:txBody>
          <a:bodyPr wrap="square">
            <a:spAutoFit/>
          </a:bodyPr>
          <a:lstStyle>
            <a:lvl1pPr marL="0" indent="0">
              <a:buNone/>
              <a:defRPr sz="1800">
                <a:solidFill>
                  <a:srgbClr val="00B0F0"/>
                </a:solidFill>
              </a:defRPr>
            </a:lvl1pPr>
          </a:lstStyle>
          <a:p>
            <a:pPr lvl="0"/>
            <a:r>
              <a:rPr lang="en-US" dirty="0"/>
              <a:t>Box 2 title</a:t>
            </a:r>
          </a:p>
        </p:txBody>
      </p:sp>
      <p:sp>
        <p:nvSpPr>
          <p:cNvPr id="16" name="Content Placeholder 6"/>
          <p:cNvSpPr>
            <a:spLocks noGrp="1"/>
          </p:cNvSpPr>
          <p:nvPr>
            <p:ph sz="quarter" idx="20" hasCustomPrompt="1"/>
          </p:nvPr>
        </p:nvSpPr>
        <p:spPr>
          <a:xfrm>
            <a:off x="8229600" y="2080331"/>
            <a:ext cx="3048000" cy="341632"/>
          </a:xfrm>
        </p:spPr>
        <p:txBody>
          <a:bodyPr wrap="square">
            <a:spAutoFit/>
          </a:bodyPr>
          <a:lstStyle>
            <a:lvl1pPr marL="0" indent="0">
              <a:buNone/>
              <a:defRPr sz="1800">
                <a:solidFill>
                  <a:srgbClr val="00B0F0"/>
                </a:solidFill>
              </a:defRPr>
            </a:lvl1pPr>
          </a:lstStyle>
          <a:p>
            <a:pPr lvl="0"/>
            <a:r>
              <a:rPr lang="en-US" dirty="0"/>
              <a:t>Box 3 title</a:t>
            </a:r>
          </a:p>
        </p:txBody>
      </p:sp>
      <p:sp>
        <p:nvSpPr>
          <p:cNvPr id="17" name="Content Placeholder 6"/>
          <p:cNvSpPr>
            <a:spLocks noGrp="1"/>
          </p:cNvSpPr>
          <p:nvPr>
            <p:ph sz="quarter" idx="21" hasCustomPrompt="1"/>
          </p:nvPr>
        </p:nvSpPr>
        <p:spPr>
          <a:xfrm>
            <a:off x="914400" y="2080331"/>
            <a:ext cx="3048000" cy="341632"/>
          </a:xfrm>
        </p:spPr>
        <p:txBody>
          <a:bodyPr wrap="square">
            <a:spAutoFit/>
          </a:bodyPr>
          <a:lstStyle>
            <a:lvl1pPr marL="0" indent="0">
              <a:buNone/>
              <a:defRPr sz="1800">
                <a:solidFill>
                  <a:srgbClr val="00B0F0"/>
                </a:solidFill>
              </a:defRPr>
            </a:lvl1pPr>
          </a:lstStyle>
          <a:p>
            <a:pPr lvl="0"/>
            <a:r>
              <a:rPr lang="en-US" dirty="0"/>
              <a:t>Box 1 title</a:t>
            </a:r>
          </a:p>
        </p:txBody>
      </p:sp>
    </p:spTree>
    <p:extLst>
      <p:ext uri="{BB962C8B-B14F-4D97-AF65-F5344CB8AC3E}">
        <p14:creationId xmlns:p14="http://schemas.microsoft.com/office/powerpoint/2010/main" val="78742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8" name="Content Placeholder 37"/>
          <p:cNvSpPr>
            <a:spLocks noGrp="1"/>
          </p:cNvSpPr>
          <p:nvPr>
            <p:ph sz="quarter" idx="15"/>
          </p:nvPr>
        </p:nvSpPr>
        <p:spPr>
          <a:xfrm>
            <a:off x="914400" y="2971800"/>
            <a:ext cx="30480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37"/>
          <p:cNvSpPr>
            <a:spLocks noGrp="1"/>
          </p:cNvSpPr>
          <p:nvPr>
            <p:ph sz="quarter" idx="17"/>
          </p:nvPr>
        </p:nvSpPr>
        <p:spPr>
          <a:xfrm>
            <a:off x="4572000" y="2971800"/>
            <a:ext cx="670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619125" y="365125"/>
            <a:ext cx="9448068" cy="914400"/>
          </a:xfrm>
        </p:spPr>
        <p:txBody>
          <a:bodyPr/>
          <a:lstStyle>
            <a:lvl1pPr>
              <a:defRPr/>
            </a:lvl1pPr>
          </a:lstStyle>
          <a:p>
            <a:r>
              <a:rPr lang="en-US" dirty="0"/>
              <a:t>click to edit master title style</a:t>
            </a:r>
          </a:p>
        </p:txBody>
      </p:sp>
      <p:sp>
        <p:nvSpPr>
          <p:cNvPr id="9" name="Footer Placeholder 5"/>
          <p:cNvSpPr>
            <a:spLocks noGrp="1"/>
          </p:cNvSpPr>
          <p:nvPr>
            <p:ph type="ftr" sz="quarter" idx="11"/>
          </p:nvPr>
        </p:nvSpPr>
        <p:spPr>
          <a:xfrm>
            <a:off x="8097471" y="6411939"/>
            <a:ext cx="2743200" cy="182880"/>
          </a:xfrm>
        </p:spPr>
        <p:txBody>
          <a:bodyPr vert="horz" lIns="91440" tIns="45720" rIns="91440" bIns="45720" rtlCol="0" anchor="ctr"/>
          <a:lstStyle>
            <a:lvl1pPr>
              <a:defRPr lang="en-US" sz="800" smtClean="0"/>
            </a:lvl1pPr>
          </a:lstStyle>
          <a:p>
            <a:pPr algn="r"/>
            <a:r>
              <a:rPr lang="en-US" dirty="0"/>
              <a:t>http://finregont.com  © Jayzed Data Models Inc. 2016     </a:t>
            </a:r>
          </a:p>
        </p:txBody>
      </p:sp>
      <p:sp>
        <p:nvSpPr>
          <p:cNvPr id="10" name="TextBox 9"/>
          <p:cNvSpPr txBox="1"/>
          <p:nvPr userDrawn="1"/>
        </p:nvSpPr>
        <p:spPr>
          <a:xfrm>
            <a:off x="10896600"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spTree>
    <p:extLst>
      <p:ext uri="{BB962C8B-B14F-4D97-AF65-F5344CB8AC3E}">
        <p14:creationId xmlns:p14="http://schemas.microsoft.com/office/powerpoint/2010/main" val="243963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38" name="Content Placeholder 37"/>
          <p:cNvSpPr>
            <a:spLocks noGrp="1"/>
          </p:cNvSpPr>
          <p:nvPr>
            <p:ph sz="quarter" idx="15"/>
          </p:nvPr>
        </p:nvSpPr>
        <p:spPr>
          <a:xfrm>
            <a:off x="914400" y="2971800"/>
            <a:ext cx="670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37"/>
          <p:cNvSpPr>
            <a:spLocks noGrp="1"/>
          </p:cNvSpPr>
          <p:nvPr>
            <p:ph sz="quarter" idx="17"/>
          </p:nvPr>
        </p:nvSpPr>
        <p:spPr>
          <a:xfrm>
            <a:off x="8229600" y="2971800"/>
            <a:ext cx="30480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Box 36"/>
          <p:cNvSpPr txBox="1"/>
          <p:nvPr userDrawn="1"/>
        </p:nvSpPr>
        <p:spPr>
          <a:xfrm>
            <a:off x="10886832" y="6589188"/>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8" name="Title 1"/>
          <p:cNvSpPr>
            <a:spLocks noGrp="1"/>
          </p:cNvSpPr>
          <p:nvPr>
            <p:ph type="title" hasCustomPrompt="1"/>
          </p:nvPr>
        </p:nvSpPr>
        <p:spPr>
          <a:xfrm>
            <a:off x="619125" y="365125"/>
            <a:ext cx="9448068" cy="914400"/>
          </a:xfrm>
        </p:spPr>
        <p:txBody>
          <a:bodyPr/>
          <a:lstStyle>
            <a:lvl1pPr>
              <a:defRPr/>
            </a:lvl1pPr>
          </a:lstStyle>
          <a:p>
            <a:r>
              <a:rPr lang="en-US" dirty="0"/>
              <a:t>click to edit master title style</a:t>
            </a:r>
          </a:p>
        </p:txBody>
      </p:sp>
      <p:sp>
        <p:nvSpPr>
          <p:cNvPr id="9" name="Footer Placeholder 5"/>
          <p:cNvSpPr>
            <a:spLocks noGrp="1"/>
          </p:cNvSpPr>
          <p:nvPr>
            <p:ph type="ftr" sz="quarter" idx="11"/>
          </p:nvPr>
        </p:nvSpPr>
        <p:spPr>
          <a:xfrm>
            <a:off x="8097471" y="6411939"/>
            <a:ext cx="2743200" cy="182880"/>
          </a:xfrm>
        </p:spPr>
        <p:txBody>
          <a:bodyPr vert="horz" lIns="91440" tIns="45720" rIns="91440" bIns="45720" rtlCol="0" anchor="ctr"/>
          <a:lstStyle>
            <a:lvl1pPr>
              <a:defRPr lang="en-US" sz="800" smtClean="0"/>
            </a:lvl1pPr>
          </a:lstStyle>
          <a:p>
            <a:pPr algn="r"/>
            <a:r>
              <a:rPr lang="en-US" dirty="0"/>
              <a:t>http://finregont.com  © Jayzed Data Models Inc. 2016     </a:t>
            </a:r>
          </a:p>
        </p:txBody>
      </p:sp>
      <p:sp>
        <p:nvSpPr>
          <p:cNvPr id="10" name="TextBox 9"/>
          <p:cNvSpPr txBox="1"/>
          <p:nvPr userDrawn="1"/>
        </p:nvSpPr>
        <p:spPr>
          <a:xfrm>
            <a:off x="10896600"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spTree>
    <p:extLst>
      <p:ext uri="{BB962C8B-B14F-4D97-AF65-F5344CB8AC3E}">
        <p14:creationId xmlns:p14="http://schemas.microsoft.com/office/powerpoint/2010/main" val="133752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350497" cy="914400"/>
          </a:xfrm>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5"/>
          <p:cNvSpPr>
            <a:spLocks noGrp="1"/>
          </p:cNvSpPr>
          <p:nvPr>
            <p:ph type="ftr" sz="quarter" idx="11"/>
          </p:nvPr>
        </p:nvSpPr>
        <p:spPr>
          <a:xfrm>
            <a:off x="8097471" y="6411939"/>
            <a:ext cx="2743200" cy="182880"/>
          </a:xfrm>
        </p:spPr>
        <p:txBody>
          <a:bodyPr vert="horz" lIns="91440" tIns="45720" rIns="91440" bIns="45720" rtlCol="0" anchor="ctr"/>
          <a:lstStyle>
            <a:lvl1pPr>
              <a:defRPr lang="en-US" sz="800" smtClean="0"/>
            </a:lvl1pPr>
          </a:lstStyle>
          <a:p>
            <a:pPr algn="r"/>
            <a:r>
              <a:rPr lang="en-US" dirty="0"/>
              <a:t>http://finregont.com  © Jayzed Data Models Inc. 2016     </a:t>
            </a:r>
          </a:p>
        </p:txBody>
      </p:sp>
      <p:sp>
        <p:nvSpPr>
          <p:cNvPr id="14" name="TextBox 13"/>
          <p:cNvSpPr txBox="1"/>
          <p:nvPr userDrawn="1"/>
        </p:nvSpPr>
        <p:spPr>
          <a:xfrm>
            <a:off x="10896600"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spTree>
    <p:extLst>
      <p:ext uri="{BB962C8B-B14F-4D97-AF65-F5344CB8AC3E}">
        <p14:creationId xmlns:p14="http://schemas.microsoft.com/office/powerpoint/2010/main" val="71978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9125" y="365125"/>
            <a:ext cx="9448068" cy="914400"/>
          </a:xfrm>
        </p:spPr>
        <p:txBody>
          <a:bodyPr/>
          <a:lstStyle/>
          <a:p>
            <a:r>
              <a:rPr lang="en-US"/>
              <a:t>Click to edit Master title style</a:t>
            </a:r>
            <a:endParaRPr lang="en-US" dirty="0"/>
          </a:p>
        </p:txBody>
      </p:sp>
      <p:sp>
        <p:nvSpPr>
          <p:cNvPr id="10" name="Footer Placeholder 5"/>
          <p:cNvSpPr>
            <a:spLocks noGrp="1"/>
          </p:cNvSpPr>
          <p:nvPr>
            <p:ph type="ftr" sz="quarter" idx="11"/>
          </p:nvPr>
        </p:nvSpPr>
        <p:spPr>
          <a:xfrm>
            <a:off x="8097471" y="6411939"/>
            <a:ext cx="2743200" cy="182880"/>
          </a:xfrm>
        </p:spPr>
        <p:txBody>
          <a:bodyPr vert="horz" lIns="91440" tIns="45720" rIns="91440" bIns="45720" rtlCol="0" anchor="ctr"/>
          <a:lstStyle>
            <a:lvl1pPr>
              <a:defRPr lang="en-US" sz="800" smtClean="0"/>
            </a:lvl1pPr>
          </a:lstStyle>
          <a:p>
            <a:pPr algn="r"/>
            <a:r>
              <a:rPr lang="en-US" dirty="0"/>
              <a:t>http://finregont.com  © Jayzed Data Models Inc. 2016     </a:t>
            </a:r>
          </a:p>
        </p:txBody>
      </p:sp>
      <p:sp>
        <p:nvSpPr>
          <p:cNvPr id="11" name="TextBox 10"/>
          <p:cNvSpPr txBox="1"/>
          <p:nvPr userDrawn="1"/>
        </p:nvSpPr>
        <p:spPr>
          <a:xfrm>
            <a:off x="10896600" y="6411939"/>
            <a:ext cx="457200" cy="182880"/>
          </a:xfrm>
          <a:prstGeom prst="rect">
            <a:avLst/>
          </a:prstGeom>
        </p:spPr>
        <p:txBody>
          <a:bodyPr vert="horz" lIns="91440" tIns="45720" rIns="91440" bIns="45720" rtlCol="0" anchor="ctr"/>
          <a:lstStyle>
            <a:defPPr>
              <a:defRPr lang="en-US"/>
            </a:defPPr>
            <a:lvl1pPr>
              <a:defRPr sz="800">
                <a:solidFill>
                  <a:schemeClr val="tx1">
                    <a:tint val="75000"/>
                  </a:schemeClr>
                </a:solidFill>
              </a:defRPr>
            </a:lvl1pPr>
          </a:lstStyle>
          <a:p>
            <a:pPr lvl="0" algn="r"/>
            <a:fld id="{3B3FF3C1-ACD1-4A28-8122-6D58ACA2F420}" type="slidenum">
              <a:rPr lang="en-US" smtClean="0"/>
              <a:pPr lvl="0" algn="r"/>
              <a:t>‹#›</a:t>
            </a:fld>
            <a:endParaRPr lang="en-US" dirty="0"/>
          </a:p>
        </p:txBody>
      </p:sp>
    </p:spTree>
    <p:extLst>
      <p:ext uri="{BB962C8B-B14F-4D97-AF65-F5344CB8AC3E}">
        <p14:creationId xmlns:p14="http://schemas.microsoft.com/office/powerpoint/2010/main" val="417277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125" y="365125"/>
            <a:ext cx="9448068" cy="9203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9125" y="1606549"/>
            <a:ext cx="10963275" cy="45751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0" y="6502813"/>
            <a:ext cx="3200400" cy="218662"/>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http://finregont.com  © Jayzed Data Models Inc. 2016     </a:t>
            </a:r>
          </a:p>
        </p:txBody>
      </p:sp>
      <p:sp>
        <p:nvSpPr>
          <p:cNvPr id="6" name="Slide Number Placeholder 5"/>
          <p:cNvSpPr>
            <a:spLocks noGrp="1"/>
          </p:cNvSpPr>
          <p:nvPr>
            <p:ph type="sldNum" sz="quarter" idx="4"/>
          </p:nvPr>
        </p:nvSpPr>
        <p:spPr>
          <a:xfrm>
            <a:off x="11125200" y="6502813"/>
            <a:ext cx="457200" cy="218662"/>
          </a:xfrm>
          <a:prstGeom prst="rect">
            <a:avLst/>
          </a:prstGeom>
        </p:spPr>
        <p:txBody>
          <a:bodyPr vert="horz" lIns="91440" tIns="45720" rIns="91440" bIns="45720" rtlCol="0" anchor="ctr"/>
          <a:lstStyle>
            <a:lvl1pPr algn="r">
              <a:defRPr sz="800">
                <a:solidFill>
                  <a:schemeClr val="tx1">
                    <a:tint val="75000"/>
                  </a:schemeClr>
                </a:solidFill>
              </a:defRPr>
            </a:lvl1pPr>
          </a:lstStyle>
          <a:p>
            <a:fld id="{C057A044-B778-4FB6-9EAD-7D86A253EB7C}" type="slidenum">
              <a:rPr lang="en-US" smtClean="0"/>
              <a:pPr/>
              <a:t>‹#›</a:t>
            </a:fld>
            <a:endParaRPr lang="en-US" dirty="0"/>
          </a:p>
        </p:txBody>
      </p:sp>
      <p:sp>
        <p:nvSpPr>
          <p:cNvPr id="8" name="Footer Placeholder 4"/>
          <p:cNvSpPr txBox="1">
            <a:spLocks/>
          </p:cNvSpPr>
          <p:nvPr userDrawn="1"/>
        </p:nvSpPr>
        <p:spPr>
          <a:xfrm>
            <a:off x="619125" y="6502813"/>
            <a:ext cx="5486400" cy="21866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13687585"/>
      </p:ext>
    </p:extLst>
  </p:cSld>
  <p:clrMap bg1="lt1" tx1="dk1" bg2="lt2" tx2="dk2" accent1="accent1" accent2="accent2" accent3="accent3" accent4="accent4" accent5="accent5" accent6="accent6" hlink="hlink" folHlink="folHlink"/>
  <p:sldLayoutIdLst>
    <p:sldLayoutId id="2147483876" r:id="rId1"/>
    <p:sldLayoutId id="2147483878" r:id="rId2"/>
    <p:sldLayoutId id="2147483877" r:id="rId3"/>
    <p:sldLayoutId id="2147483879" r:id="rId4"/>
    <p:sldLayoutId id="2147483887" r:id="rId5"/>
    <p:sldLayoutId id="2147483888" r:id="rId6"/>
    <p:sldLayoutId id="2147483889" r:id="rId7"/>
    <p:sldLayoutId id="2147483880" r:id="rId8"/>
    <p:sldLayoutId id="2147483881" r:id="rId9"/>
    <p:sldLayoutId id="2147483882" r:id="rId10"/>
    <p:sldLayoutId id="2147483883" r:id="rId11"/>
    <p:sldLayoutId id="2147483884" r:id="rId12"/>
    <p:sldLayoutId id="2147483885" r:id="rId13"/>
    <p:sldLayoutId id="2147483886"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hyperlink" Target="http://finregont.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www.sec.gov/about/laws/wallstreetreform-cpa.pdf" TargetMode="External"/><Relationship Id="rId7" Type="http://schemas.openxmlformats.org/officeDocument/2006/relationships/hyperlink" Target="http://www.gpo.gov/help/fdsys_user_manual.pdf" TargetMode="External"/><Relationship Id="rId12" Type="http://schemas.openxmlformats.org/officeDocument/2006/relationships/image" Target="../media/image8.png"/><Relationship Id="rId2" Type="http://schemas.openxmlformats.org/officeDocument/2006/relationships/hyperlink" Target="https://www.sec.gov/about/laws/iaa40.pdf" TargetMode="External"/><Relationship Id="rId1" Type="http://schemas.openxmlformats.org/officeDocument/2006/relationships/slideLayout" Target="../slideLayouts/slideLayout9.xml"/><Relationship Id="rId6" Type="http://schemas.openxmlformats.org/officeDocument/2006/relationships/hyperlink" Target="http://www.gpo.gov/fdsys/bulkdata/CFR/resources/CFRMergedXML.xsd" TargetMode="External"/><Relationship Id="rId11" Type="http://schemas.openxmlformats.org/officeDocument/2006/relationships/image" Target="../media/image6.jpg"/><Relationship Id="rId5" Type="http://schemas.openxmlformats.org/officeDocument/2006/relationships/hyperlink" Target="https://www.gpo.gov/fdsys/bulkdata/CFR/2016" TargetMode="External"/><Relationship Id="rId10" Type="http://schemas.openxmlformats.org/officeDocument/2006/relationships/image" Target="../media/image9.jpg"/><Relationship Id="rId4" Type="http://schemas.openxmlformats.org/officeDocument/2006/relationships/hyperlink" Target="http://uscode.house.gov/download/download.shtml" TargetMode="External"/><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http://finregont.com/fro/cfr/" TargetMode="External"/><Relationship Id="rId2" Type="http://schemas.openxmlformats.org/officeDocument/2006/relationships/hyperlink" Target="http://finregont.com/fro/usc/"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2.jpg"/><Relationship Id="rId1" Type="http://schemas.openxmlformats.org/officeDocument/2006/relationships/slideLayout" Target="../slideLayouts/slideLayout9.xml"/><Relationship Id="rId4" Type="http://schemas.openxmlformats.org/officeDocument/2006/relationships/slide" Target="slide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gpo.gov/fdsys/bulkdata/CFR/" TargetMode="External"/><Relationship Id="rId2" Type="http://schemas.openxmlformats.org/officeDocument/2006/relationships/image" Target="../media/image24.emf"/><Relationship Id="rId1" Type="http://schemas.openxmlformats.org/officeDocument/2006/relationships/slideLayout" Target="../slideLayouts/slideLayout9.xml"/><Relationship Id="rId4" Type="http://schemas.openxmlformats.org/officeDocument/2006/relationships/hyperlink" Target="https://finregont.com/fro/cf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slide" Target="slide68.xml"/><Relationship Id="rId4" Type="http://schemas.openxmlformats.org/officeDocument/2006/relationships/image" Target="../media/image8.png"/><Relationship Id="rId9" Type="http://schemas.openxmlformats.org/officeDocument/2006/relationships/slide" Target="slide69.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finregont.com/fro/cfr/" TargetMode="External"/><Relationship Id="rId2" Type="http://schemas.openxmlformats.org/officeDocument/2006/relationships/image" Target="../media/image24.emf"/><Relationship Id="rId1" Type="http://schemas.openxmlformats.org/officeDocument/2006/relationships/slideLayout" Target="../slideLayouts/slideLayout9.xml"/><Relationship Id="rId4" Type="http://schemas.openxmlformats.org/officeDocument/2006/relationships/hyperlink" Target="https://www.estrellaproject.org/lkif-core/"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0.jpg"/><Relationship Id="rId1" Type="http://schemas.openxmlformats.org/officeDocument/2006/relationships/slideLayout" Target="../slideLayouts/slideLayout9.xml"/><Relationship Id="rId5" Type="http://schemas.openxmlformats.org/officeDocument/2006/relationships/slide" Target="slide69.xml"/><Relationship Id="rId4" Type="http://schemas.openxmlformats.org/officeDocument/2006/relationships/slide" Target="slide7.xml"/></Relationships>
</file>

<file path=ppt/slides/_rels/slide23.xml.rels><?xml version="1.0" encoding="UTF-8" standalone="yes"?>
<Relationships xmlns="http://schemas.openxmlformats.org/package/2006/relationships"><Relationship Id="rId2" Type="http://schemas.openxmlformats.org/officeDocument/2006/relationships/hyperlink" Target="http://www.w3.org/TR/rdf-sparql-query/"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pinrdf.org/" TargetMode="External"/><Relationship Id="rId2" Type="http://schemas.openxmlformats.org/officeDocument/2006/relationships/hyperlink" Target="http://www.w3.org/Submission/2011/SUBM-spin-overview-20110222/" TargetMode="External"/><Relationship Id="rId1" Type="http://schemas.openxmlformats.org/officeDocument/2006/relationships/slideLayout" Target="../slideLayouts/slideLayout3.xml"/><Relationship Id="rId4" Type="http://schemas.openxmlformats.org/officeDocument/2006/relationships/slide" Target="slide6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finregont.com/fro/cfr/FRO_CFR_Title_17_Part_275.ttl" TargetMode="Externa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1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3.xml"/><Relationship Id="rId4" Type="http://schemas.openxmlformats.org/officeDocument/2006/relationships/hyperlink" Target="http://finregont.com/ontology-documentation/" TargetMode="Externa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3.jpg"/><Relationship Id="rId1" Type="http://schemas.openxmlformats.org/officeDocument/2006/relationships/slideLayout" Target="../slideLayouts/slideLayout3.xml"/><Relationship Id="rId5" Type="http://schemas.openxmlformats.org/officeDocument/2006/relationships/slide" Target="slide23.xml"/><Relationship Id="rId4" Type="http://schemas.openxmlformats.org/officeDocument/2006/relationships/slide" Target="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 Target="slide69.xml"/><Relationship Id="rId1" Type="http://schemas.openxmlformats.org/officeDocument/2006/relationships/slideLayout" Target="../slideLayouts/slideLayout3.xml"/><Relationship Id="rId5" Type="http://schemas.openxmlformats.org/officeDocument/2006/relationships/hyperlink" Target="http://finregont.com/fro/cfr/FRO_CFR_Title_17_Part_275.ttl" TargetMode="External"/><Relationship Id="rId4" Type="http://schemas.openxmlformats.org/officeDocument/2006/relationships/hyperlink" Target="http://sparqlmotion.org/"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finregont.com/fro/query/"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uscode.house.gov/download/download.shtml" TargetMode="External"/><Relationship Id="rId2" Type="http://schemas.openxmlformats.org/officeDocument/2006/relationships/image" Target="../media/image24.emf"/><Relationship Id="rId1" Type="http://schemas.openxmlformats.org/officeDocument/2006/relationships/slideLayout" Target="../slideLayouts/slideLayout9.xml"/><Relationship Id="rId4" Type="http://schemas.openxmlformats.org/officeDocument/2006/relationships/hyperlink" Target="https://finregont.com/fro/usc/"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purl.org/dc/elements/1.1/" TargetMode="External"/><Relationship Id="rId2" Type="http://schemas.openxmlformats.org/officeDocument/2006/relationships/image" Target="../media/image45.jpg"/><Relationship Id="rId1" Type="http://schemas.openxmlformats.org/officeDocument/2006/relationships/slideLayout" Target="../slideLayouts/slideLayout9.xml"/><Relationship Id="rId4" Type="http://schemas.openxmlformats.org/officeDocument/2006/relationships/slide" Target="slide18.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finregont.com/fro/usc/" TargetMode="External"/><Relationship Id="rId2" Type="http://schemas.openxmlformats.org/officeDocument/2006/relationships/image" Target="../media/image24.emf"/><Relationship Id="rId1" Type="http://schemas.openxmlformats.org/officeDocument/2006/relationships/slideLayout" Target="../slideLayouts/slideLayout9.xml"/><Relationship Id="rId4" Type="http://schemas.openxmlformats.org/officeDocument/2006/relationships/hyperlink" Target="https://www.estrellaproject.org/lkif-cor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finregont.com/ontology-documentation/" TargetMode="External"/><Relationship Id="rId1" Type="http://schemas.openxmlformats.org/officeDocument/2006/relationships/slideLayout" Target="../slideLayouts/slideLayout9.xml"/><Relationship Id="rId4" Type="http://schemas.openxmlformats.org/officeDocument/2006/relationships/hyperlink" Target="http://uscode.house.gov/download/download.s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9.xml"/><Relationship Id="rId4" Type="http://schemas.openxmlformats.org/officeDocument/2006/relationships/image" Target="../media/image52.gif"/></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5.jp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58.JPG"/><Relationship Id="rId1" Type="http://schemas.openxmlformats.org/officeDocument/2006/relationships/slideLayout" Target="../slideLayouts/slideLayout9.xml"/><Relationship Id="rId5" Type="http://schemas.openxmlformats.org/officeDocument/2006/relationships/slide" Target="slide28.xml"/><Relationship Id="rId4" Type="http://schemas.openxmlformats.org/officeDocument/2006/relationships/slide" Target="slide41.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60.jpg"/><Relationship Id="rId1" Type="http://schemas.openxmlformats.org/officeDocument/2006/relationships/slideLayout" Target="../slideLayouts/slideLayout9.xml"/><Relationship Id="rId4" Type="http://schemas.openxmlformats.org/officeDocument/2006/relationships/hyperlink" Target="http://finregont.com/fro/usc/FRO_USC_Title_15_Chapter_2D.tt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finregont.com/fro/query/USC_validation_complete_text.rq" TargetMode="External"/><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hyperlink" Target="http://finregont.com/fro/query/"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4.emf"/><Relationship Id="rId1" Type="http://schemas.openxmlformats.org/officeDocument/2006/relationships/slideLayout" Target="../slideLayouts/slideLayout9.xml"/><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3.xml"/><Relationship Id="rId5" Type="http://schemas.openxmlformats.org/officeDocument/2006/relationships/image" Target="../media/image67.jpg"/><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8" Type="http://schemas.openxmlformats.org/officeDocument/2006/relationships/hyperlink" Target="http://www.topquadrant.com/2011/04/21/spinmap-sparql-based-ontology-mapping-with-a-graphical-notation/" TargetMode="External"/><Relationship Id="rId3" Type="http://schemas.openxmlformats.org/officeDocument/2006/relationships/hyperlink" Target="http://finregont.com/ontology-documentation/" TargetMode="External"/><Relationship Id="rId7" Type="http://schemas.openxmlformats.org/officeDocument/2006/relationships/hyperlink" Target="http://www.topquadrant.com/technology/sparql-rules-spin/" TargetMode="External"/><Relationship Id="rId2" Type="http://schemas.openxmlformats.org/officeDocument/2006/relationships/hyperlink" Target="http://finregont.com/financial-regulation-ontology-tutorial/" TargetMode="External"/><Relationship Id="rId1" Type="http://schemas.openxmlformats.org/officeDocument/2006/relationships/slideLayout" Target="../slideLayouts/slideLayout3.xml"/><Relationship Id="rId6" Type="http://schemas.openxmlformats.org/officeDocument/2006/relationships/hyperlink" Target="http://www.topquadrant.com/tools/IDE-topbraid-composer-maestro-edition/" TargetMode="External"/><Relationship Id="rId11" Type="http://schemas.openxmlformats.org/officeDocument/2006/relationships/hyperlink" Target="http://sparqlmotion.org/" TargetMode="External"/><Relationship Id="rId5" Type="http://schemas.openxmlformats.org/officeDocument/2006/relationships/hyperlink" Target="http://finregont.com/fro/" TargetMode="External"/><Relationship Id="rId10" Type="http://schemas.openxmlformats.org/officeDocument/2006/relationships/hyperlink" Target="http://spinrdf.org/" TargetMode="External"/><Relationship Id="rId4" Type="http://schemas.openxmlformats.org/officeDocument/2006/relationships/hyperlink" Target="http://finregont.com/fro/query/" TargetMode="External"/><Relationship Id="rId9" Type="http://schemas.openxmlformats.org/officeDocument/2006/relationships/hyperlink" Target="http://www.w3.org/TR/rdf-sparql-query/"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393" y="411944"/>
            <a:ext cx="9144000" cy="1390479"/>
          </a:xfrm>
        </p:spPr>
        <p:txBody>
          <a:bodyPr>
            <a:normAutofit/>
          </a:bodyPr>
          <a:lstStyle/>
          <a:p>
            <a:pPr algn="l"/>
            <a:r>
              <a:rPr lang="en-US" sz="4800" dirty="0"/>
              <a:t>Financial Regulation Ontology</a:t>
            </a:r>
            <a:br>
              <a:rPr lang="en-US" sz="4800" dirty="0"/>
            </a:br>
            <a:r>
              <a:rPr lang="en-US" sz="1800" dirty="0"/>
              <a:t>Tutorial chapter two – loading the law</a:t>
            </a:r>
          </a:p>
        </p:txBody>
      </p:sp>
      <p:sp>
        <p:nvSpPr>
          <p:cNvPr id="3" name="Subtitle 2"/>
          <p:cNvSpPr>
            <a:spLocks noGrp="1"/>
          </p:cNvSpPr>
          <p:nvPr>
            <p:ph type="subTitle" idx="1"/>
          </p:nvPr>
        </p:nvSpPr>
        <p:spPr>
          <a:xfrm>
            <a:off x="2407402" y="1861384"/>
            <a:ext cx="6482861" cy="2419643"/>
          </a:xfrm>
        </p:spPr>
        <p:txBody>
          <a:bodyPr>
            <a:normAutofit fontScale="92500"/>
          </a:bodyPr>
          <a:lstStyle/>
          <a:p>
            <a:r>
              <a:rPr lang="en-US" sz="4400" dirty="0">
                <a:solidFill>
                  <a:srgbClr val="00B0F0"/>
                </a:solidFill>
              </a:rPr>
              <a:t>Importing the text of US laws and regulations into the</a:t>
            </a:r>
          </a:p>
          <a:p>
            <a:r>
              <a:rPr lang="en-US" sz="4400" dirty="0">
                <a:solidFill>
                  <a:srgbClr val="00B0F0"/>
                </a:solidFill>
              </a:rPr>
              <a:t>Financial Regulation Ontology</a:t>
            </a:r>
            <a:r>
              <a:rPr lang="en-US" sz="4100" dirty="0">
                <a:solidFill>
                  <a:srgbClr val="00B0F0"/>
                </a:solidFill>
              </a:rPr>
              <a:t>  </a:t>
            </a:r>
          </a:p>
          <a:p>
            <a:r>
              <a:rPr lang="en-US" sz="1600" dirty="0"/>
              <a:t>Jurgen Ziemer, Jayzed Data Models Inc., </a:t>
            </a:r>
            <a:r>
              <a:rPr lang="en-US" sz="1600" dirty="0">
                <a:hlinkClick r:id="rId2"/>
              </a:rPr>
              <a:t>http://finregont.com</a:t>
            </a:r>
            <a:r>
              <a:rPr lang="en-US" sz="1600"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522" y="4564968"/>
            <a:ext cx="6164580" cy="1264920"/>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saturation sat="35000"/>
                    </a14:imgEffect>
                  </a14:imgLayer>
                </a14:imgProps>
              </a:ext>
              <a:ext uri="{28A0092B-C50C-407E-A947-70E740481C1C}">
                <a14:useLocalDpi xmlns:a14="http://schemas.microsoft.com/office/drawing/2010/main" val="0"/>
              </a:ext>
            </a:extLst>
          </a:blip>
          <a:stretch>
            <a:fillRect/>
          </a:stretch>
        </p:blipFill>
        <p:spPr>
          <a:xfrm>
            <a:off x="9042102" y="3997086"/>
            <a:ext cx="2183514" cy="2183514"/>
          </a:xfrm>
          <a:prstGeom prst="rect">
            <a:avLst/>
          </a:prstGeom>
          <a:effectLst/>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aturation sat="39000"/>
                    </a14:imgEffect>
                  </a14:imgLayer>
                </a14:imgProps>
              </a:ext>
              <a:ext uri="{28A0092B-C50C-407E-A947-70E740481C1C}">
                <a14:useLocalDpi xmlns:a14="http://schemas.microsoft.com/office/drawing/2010/main" val="0"/>
              </a:ext>
            </a:extLst>
          </a:blip>
          <a:stretch>
            <a:fillRect/>
          </a:stretch>
        </p:blipFill>
        <p:spPr>
          <a:xfrm>
            <a:off x="1207814" y="4041093"/>
            <a:ext cx="1047750" cy="1047750"/>
          </a:xfrm>
          <a:prstGeom prst="rect">
            <a:avLst/>
          </a:prstGeom>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saturation sat="28000"/>
                    </a14:imgEffect>
                  </a14:imgLayer>
                </a14:imgProps>
              </a:ext>
              <a:ext uri="{28A0092B-C50C-407E-A947-70E740481C1C}">
                <a14:useLocalDpi xmlns:a14="http://schemas.microsoft.com/office/drawing/2010/main" val="0"/>
              </a:ext>
            </a:extLst>
          </a:blip>
          <a:stretch>
            <a:fillRect/>
          </a:stretch>
        </p:blipFill>
        <p:spPr>
          <a:xfrm>
            <a:off x="1122036" y="5197428"/>
            <a:ext cx="1219306" cy="1219306"/>
          </a:xfrm>
          <a:prstGeom prst="rect">
            <a:avLst/>
          </a:prstGeom>
        </p:spPr>
      </p:pic>
    </p:spTree>
    <p:extLst>
      <p:ext uri="{BB962C8B-B14F-4D97-AF65-F5344CB8AC3E}">
        <p14:creationId xmlns:p14="http://schemas.microsoft.com/office/powerpoint/2010/main" val="294102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FRO/LKIF classes in context</a:t>
            </a:r>
          </a:p>
        </p:txBody>
      </p:sp>
      <p:sp>
        <p:nvSpPr>
          <p:cNvPr id="4" name="Footer Placeholder 3"/>
          <p:cNvSpPr>
            <a:spLocks noGrp="1"/>
          </p:cNvSpPr>
          <p:nvPr>
            <p:ph type="ftr" sz="quarter" idx="11"/>
          </p:nvPr>
        </p:nvSpPr>
        <p:spPr/>
        <p:txBody>
          <a:bodyPr/>
          <a:lstStyle/>
          <a:p>
            <a:r>
              <a:rPr lang="en-US" dirty="0"/>
              <a:t>Jayzed Data Models © 2016</a:t>
            </a:r>
          </a:p>
        </p:txBody>
      </p:sp>
      <p:sp>
        <p:nvSpPr>
          <p:cNvPr id="6" name="Rectangle 5"/>
          <p:cNvSpPr/>
          <p:nvPr/>
        </p:nvSpPr>
        <p:spPr>
          <a:xfrm>
            <a:off x="863600" y="1358612"/>
            <a:ext cx="9692640" cy="338554"/>
          </a:xfrm>
          <a:prstGeom prst="rect">
            <a:avLst/>
          </a:prstGeom>
        </p:spPr>
        <p:txBody>
          <a:bodyPr wrap="square">
            <a:spAutoFit/>
          </a:bodyPr>
          <a:lstStyle/>
          <a:p>
            <a:r>
              <a:rPr lang="en-US" sz="1600" dirty="0">
                <a:solidFill>
                  <a:srgbClr val="00B0F0"/>
                </a:solidFill>
              </a:rPr>
              <a:t>The graph shows some of the LKIF and HFR classes for the instances. Solid yellow dots represent primitive classes.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598" y="1649623"/>
            <a:ext cx="275273" cy="275273"/>
          </a:xfrm>
          <a:prstGeom prst="rect">
            <a:avLst/>
          </a:prstGeom>
        </p:spPr>
      </p:pic>
      <p:sp>
        <p:nvSpPr>
          <p:cNvPr id="9" name="TextBox 8"/>
          <p:cNvSpPr txBox="1"/>
          <p:nvPr/>
        </p:nvSpPr>
        <p:spPr>
          <a:xfrm>
            <a:off x="1261871" y="1617119"/>
            <a:ext cx="2231137" cy="307777"/>
          </a:xfrm>
          <a:prstGeom prst="rect">
            <a:avLst/>
          </a:prstGeom>
          <a:noFill/>
        </p:spPr>
        <p:txBody>
          <a:bodyPr wrap="square" rtlCol="0">
            <a:spAutoFit/>
          </a:bodyPr>
          <a:lstStyle/>
          <a:p>
            <a:r>
              <a:rPr lang="en-US" sz="1400" dirty="0"/>
              <a:t>Existential ‘some’ restriction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97" y="1656672"/>
            <a:ext cx="268224" cy="268224"/>
          </a:xfrm>
          <a:prstGeom prst="rect">
            <a:avLst/>
          </a:prstGeom>
        </p:spPr>
      </p:pic>
      <p:sp>
        <p:nvSpPr>
          <p:cNvPr id="11" name="TextBox 10"/>
          <p:cNvSpPr txBox="1"/>
          <p:nvPr/>
        </p:nvSpPr>
        <p:spPr>
          <a:xfrm>
            <a:off x="4088321" y="1633370"/>
            <a:ext cx="2266759" cy="307777"/>
          </a:xfrm>
          <a:prstGeom prst="rect">
            <a:avLst/>
          </a:prstGeom>
          <a:noFill/>
        </p:spPr>
        <p:txBody>
          <a:bodyPr wrap="square" rtlCol="0">
            <a:spAutoFit/>
          </a:bodyPr>
          <a:lstStyle/>
          <a:p>
            <a:r>
              <a:rPr lang="en-US" sz="1400" dirty="0"/>
              <a:t>universal ‘only’ restriction</a:t>
            </a:r>
          </a:p>
        </p:txBody>
      </p:sp>
      <p:sp>
        <p:nvSpPr>
          <p:cNvPr id="12" name="Rectangle 11"/>
          <p:cNvSpPr/>
          <p:nvPr/>
        </p:nvSpPr>
        <p:spPr>
          <a:xfrm>
            <a:off x="986598" y="4964995"/>
            <a:ext cx="9692640" cy="1323439"/>
          </a:xfrm>
          <a:prstGeom prst="rect">
            <a:avLst/>
          </a:prstGeom>
        </p:spPr>
        <p:txBody>
          <a:bodyPr wrap="square">
            <a:spAutoFit/>
          </a:bodyPr>
          <a:lstStyle/>
          <a:p>
            <a:r>
              <a:rPr lang="en-US" sz="1600" b="1" dirty="0"/>
              <a:t>Legislative Body </a:t>
            </a:r>
            <a:r>
              <a:rPr lang="en-US" sz="1600" dirty="0"/>
              <a:t>is the class for US Congress. The </a:t>
            </a:r>
            <a:r>
              <a:rPr lang="en-US" sz="1600" b="1" dirty="0"/>
              <a:t>Executive Body</a:t>
            </a:r>
            <a:r>
              <a:rPr lang="en-US" sz="1600" dirty="0"/>
              <a:t> holds the SEC and other </a:t>
            </a:r>
            <a:r>
              <a:rPr lang="en-US" sz="1600" b="1" dirty="0"/>
              <a:t>Regulatory Authorities</a:t>
            </a:r>
            <a:r>
              <a:rPr lang="en-US" sz="1600" dirty="0"/>
              <a:t>. An existential restriction ties the Legislative Body to the </a:t>
            </a:r>
            <a:r>
              <a:rPr lang="en-US" sz="1600" b="1" dirty="0"/>
              <a:t>Act of Law</a:t>
            </a:r>
            <a:r>
              <a:rPr lang="en-US" sz="1600" dirty="0"/>
              <a:t>. The US IIA and Dodd-Frank are an acts of law. The Act of Law contains a </a:t>
            </a:r>
            <a:r>
              <a:rPr lang="en-US" sz="1600" b="1" dirty="0"/>
              <a:t>Supervisory Mandate</a:t>
            </a:r>
            <a:r>
              <a:rPr lang="en-US" sz="1600" dirty="0"/>
              <a:t>. A class restriction refers to the Executive Body that got the mandate. Corresponding to the Act of Law we have a class for the </a:t>
            </a:r>
            <a:r>
              <a:rPr lang="en-US" sz="1600" b="1" dirty="0"/>
              <a:t>Rulemaking</a:t>
            </a:r>
            <a:r>
              <a:rPr lang="en-US" sz="1600" dirty="0"/>
              <a:t>. The </a:t>
            </a:r>
            <a:r>
              <a:rPr lang="en-US" sz="1600" b="1" dirty="0"/>
              <a:t>Regulation</a:t>
            </a:r>
            <a:r>
              <a:rPr lang="en-US" sz="1600" dirty="0"/>
              <a:t> class anchor for rules.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850" y="2160270"/>
            <a:ext cx="8496300" cy="2537460"/>
          </a:xfrm>
          <a:prstGeom prst="rect">
            <a:avLst/>
          </a:prstGeom>
        </p:spPr>
      </p:pic>
    </p:spTree>
    <p:extLst>
      <p:ext uri="{BB962C8B-B14F-4D97-AF65-F5344CB8AC3E}">
        <p14:creationId xmlns:p14="http://schemas.microsoft.com/office/powerpoint/2010/main" val="334474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 for laws and regulations</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4" name="TextBox 3"/>
          <p:cNvSpPr txBox="1"/>
          <p:nvPr/>
        </p:nvSpPr>
        <p:spPr>
          <a:xfrm>
            <a:off x="619125" y="2565663"/>
            <a:ext cx="2673422" cy="3385542"/>
          </a:xfrm>
          <a:prstGeom prst="rect">
            <a:avLst/>
          </a:prstGeom>
          <a:noFill/>
        </p:spPr>
        <p:txBody>
          <a:bodyPr wrap="square" rtlCol="0">
            <a:spAutoFit/>
          </a:bodyPr>
          <a:lstStyle/>
          <a:p>
            <a:pPr lvl="0"/>
            <a:r>
              <a:rPr lang="en-US" sz="1400" dirty="0"/>
              <a:t>United States Congress enacted the Investor Adviser Act in 1940 to monitor and regulate the activities of Investment Advisers. </a:t>
            </a:r>
            <a:r>
              <a:rPr lang="en-US" sz="1100" dirty="0">
                <a:hlinkClick r:id="rId2"/>
              </a:rPr>
              <a:t>https://</a:t>
            </a:r>
            <a:r>
              <a:rPr lang="en-US" sz="1050" dirty="0">
                <a:hlinkClick r:id="rId2"/>
              </a:rPr>
              <a:t>www.sec.gov/about/laws/iaa40.pdf</a:t>
            </a:r>
            <a:r>
              <a:rPr lang="en-US" sz="1050" dirty="0"/>
              <a:t> </a:t>
            </a:r>
          </a:p>
          <a:p>
            <a:pPr lvl="0"/>
            <a:r>
              <a:rPr lang="en-US" sz="1400" dirty="0"/>
              <a:t>The act placed mutual funds, closed-end funds, unit investment trusts, and exchange-traded funds under SEC regulation and supervision.</a:t>
            </a:r>
          </a:p>
          <a:p>
            <a:pPr lvl="0"/>
            <a:r>
              <a:rPr lang="en-US" sz="1400" dirty="0"/>
              <a:t>The 2010 Dodd Frank Act (DOF), Title IV required most Hedge and Private Equity Funds to register with the SEC. Full text: </a:t>
            </a:r>
            <a:r>
              <a:rPr lang="en-US" sz="1050" dirty="0">
                <a:hlinkClick r:id="rId3"/>
              </a:rPr>
              <a:t>https://www.sec.gov/about/laws/wallstreetreform-cpa.pdf</a:t>
            </a:r>
            <a:r>
              <a:rPr lang="en-US" sz="1050" dirty="0"/>
              <a:t> </a:t>
            </a:r>
          </a:p>
        </p:txBody>
      </p:sp>
      <p:sp>
        <p:nvSpPr>
          <p:cNvPr id="6" name="TextBox 5"/>
          <p:cNvSpPr txBox="1"/>
          <p:nvPr/>
        </p:nvSpPr>
        <p:spPr>
          <a:xfrm>
            <a:off x="3579576" y="2565663"/>
            <a:ext cx="2488597" cy="3739485"/>
          </a:xfrm>
          <a:prstGeom prst="rect">
            <a:avLst/>
          </a:prstGeom>
          <a:noFill/>
        </p:spPr>
        <p:txBody>
          <a:bodyPr wrap="square" rtlCol="0">
            <a:spAutoFit/>
          </a:bodyPr>
          <a:lstStyle/>
          <a:p>
            <a:pPr lvl="0"/>
            <a:r>
              <a:rPr lang="en-US" sz="1400" dirty="0"/>
              <a:t>The Office of the Law Revision Counsel (OLRC) of the US House of Representatives codifies and publishes the United States Code. As Positive Law the OLRC provides the latest version of the act including all changes and amendments.</a:t>
            </a:r>
          </a:p>
          <a:p>
            <a:pPr lvl="0"/>
            <a:r>
              <a:rPr lang="en-US" sz="1400" dirty="0"/>
              <a:t>The OLRC website has the current laws available for download on their website:</a:t>
            </a:r>
          </a:p>
          <a:p>
            <a:pPr lvl="0"/>
            <a:r>
              <a:rPr lang="en-US" sz="1050" dirty="0">
                <a:hlinkClick r:id="rId4"/>
              </a:rPr>
              <a:t>http://uscode.house.gov/download/download.shtml</a:t>
            </a:r>
            <a:r>
              <a:rPr lang="en-US" sz="1050" dirty="0"/>
              <a:t> </a:t>
            </a:r>
          </a:p>
          <a:p>
            <a:r>
              <a:rPr lang="en-US" sz="1600" b="1" dirty="0">
                <a:solidFill>
                  <a:schemeClr val="accent6"/>
                </a:solidFill>
              </a:rPr>
              <a:t>FRO uses the OLRC XML Title 12 and 15 as a data source.</a:t>
            </a:r>
            <a:endParaRPr lang="en-US" sz="1100" dirty="0"/>
          </a:p>
        </p:txBody>
      </p:sp>
      <p:sp>
        <p:nvSpPr>
          <p:cNvPr id="7" name="TextBox 6"/>
          <p:cNvSpPr txBox="1"/>
          <p:nvPr/>
        </p:nvSpPr>
        <p:spPr>
          <a:xfrm>
            <a:off x="6355202" y="2565663"/>
            <a:ext cx="2488597" cy="3539430"/>
          </a:xfrm>
          <a:prstGeom prst="rect">
            <a:avLst/>
          </a:prstGeom>
          <a:noFill/>
        </p:spPr>
        <p:txBody>
          <a:bodyPr wrap="square" rtlCol="0">
            <a:spAutoFit/>
          </a:bodyPr>
          <a:lstStyle/>
          <a:p>
            <a:pPr lvl="0"/>
            <a:r>
              <a:rPr lang="en-US" sz="1400" dirty="0"/>
              <a:t>The Security and Exchange Commission implements the law.</a:t>
            </a:r>
          </a:p>
          <a:p>
            <a:pPr lvl="0"/>
            <a:r>
              <a:rPr lang="en-US" sz="1400" dirty="0"/>
              <a:t>The SEC revises the Code of Federal Regulation with detailed instructions, forms, and procedures. The SEC hands over the new CFR to GPO for publication.</a:t>
            </a:r>
          </a:p>
          <a:p>
            <a:pPr lvl="0"/>
            <a:r>
              <a:rPr lang="en-US" sz="1400" dirty="0"/>
              <a:t>The SEC supervises Investment Companies and Advisers.</a:t>
            </a:r>
          </a:p>
          <a:p>
            <a:pPr lvl="0"/>
            <a:r>
              <a:rPr lang="en-US" sz="1400" dirty="0"/>
              <a:t>Note: For Banking the Federal Reserve is the main regulator. We cover the SEC in this tutorial, but the integration is the same.</a:t>
            </a:r>
          </a:p>
        </p:txBody>
      </p:sp>
      <p:sp>
        <p:nvSpPr>
          <p:cNvPr id="8" name="TextBox 7"/>
          <p:cNvSpPr txBox="1"/>
          <p:nvPr/>
        </p:nvSpPr>
        <p:spPr>
          <a:xfrm>
            <a:off x="9130827" y="2565663"/>
            <a:ext cx="2488597" cy="3600986"/>
          </a:xfrm>
          <a:prstGeom prst="rect">
            <a:avLst/>
          </a:prstGeom>
          <a:noFill/>
        </p:spPr>
        <p:txBody>
          <a:bodyPr wrap="square" rtlCol="0">
            <a:spAutoFit/>
          </a:bodyPr>
          <a:lstStyle/>
          <a:p>
            <a:pPr lvl="0"/>
            <a:r>
              <a:rPr lang="en-US" sz="1400" dirty="0"/>
              <a:t>The Government Publishing Office is the official source for Federal Government information.</a:t>
            </a:r>
          </a:p>
          <a:p>
            <a:pPr lvl="0"/>
            <a:r>
              <a:rPr lang="en-US" sz="1400" dirty="0"/>
              <a:t>The “bulk” data is available in on the Federal Digital System (FDSys).</a:t>
            </a:r>
          </a:p>
          <a:p>
            <a:pPr lvl="0"/>
            <a:r>
              <a:rPr lang="en-US" sz="1050" dirty="0">
                <a:hlinkClick r:id="rId5"/>
              </a:rPr>
              <a:t>https://www.gpo.gov/fdsys/bulkdata/CFR/2016</a:t>
            </a:r>
            <a:r>
              <a:rPr lang="en-US" sz="1050" dirty="0"/>
              <a:t> </a:t>
            </a:r>
          </a:p>
          <a:p>
            <a:pPr lvl="0"/>
            <a:r>
              <a:rPr lang="en-US" sz="1400" dirty="0"/>
              <a:t>The XML schema and a user guide are also available.</a:t>
            </a:r>
          </a:p>
          <a:p>
            <a:pPr lvl="0"/>
            <a:r>
              <a:rPr lang="en-US" sz="1050" dirty="0">
                <a:hlinkClick r:id="rId6"/>
              </a:rPr>
              <a:t>http://www.gpo.gov/fdsys/bulkdata/CFR/resources/CFRMergedXML.xsd</a:t>
            </a:r>
            <a:r>
              <a:rPr lang="en-US" sz="1400" dirty="0"/>
              <a:t> </a:t>
            </a:r>
          </a:p>
          <a:p>
            <a:pPr lvl="0"/>
            <a:r>
              <a:rPr lang="en-US" sz="1050" dirty="0">
                <a:hlinkClick r:id="rId7"/>
              </a:rPr>
              <a:t>http://www.gpo.gov/help/fdsys_user_manual.pdf</a:t>
            </a:r>
            <a:r>
              <a:rPr lang="en-US" sz="1400" dirty="0"/>
              <a:t> </a:t>
            </a:r>
          </a:p>
          <a:p>
            <a:pPr lvl="0"/>
            <a:r>
              <a:rPr lang="en-US" sz="1600" b="1" dirty="0">
                <a:solidFill>
                  <a:schemeClr val="accent6"/>
                </a:solidFill>
              </a:rPr>
              <a:t>FRO uses GPO XML files as a source for CFR.</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5988" y="1732742"/>
            <a:ext cx="822960" cy="82296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0367" y="1880943"/>
            <a:ext cx="2232368" cy="445516"/>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4094" y="1683569"/>
            <a:ext cx="822960" cy="82296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78155" y="1745385"/>
            <a:ext cx="1462516" cy="716632"/>
          </a:xfrm>
          <a:prstGeom prst="rect">
            <a:avLst/>
          </a:prstGeom>
        </p:spPr>
      </p:pic>
      <p:sp>
        <p:nvSpPr>
          <p:cNvPr id="14" name="Rectangle 13"/>
          <p:cNvSpPr/>
          <p:nvPr/>
        </p:nvSpPr>
        <p:spPr>
          <a:xfrm>
            <a:off x="849548" y="1186512"/>
            <a:ext cx="10769876" cy="369332"/>
          </a:xfrm>
          <a:prstGeom prst="rect">
            <a:avLst/>
          </a:prstGeom>
        </p:spPr>
        <p:txBody>
          <a:bodyPr wrap="square">
            <a:spAutoFit/>
          </a:bodyPr>
          <a:lstStyle/>
          <a:p>
            <a:r>
              <a:rPr lang="en-US" dirty="0">
                <a:solidFill>
                  <a:srgbClr val="00B0F0"/>
                </a:solidFill>
              </a:rPr>
              <a:t>FRO sources XML for the United States Code from OLRC and the Code of Feral Regulations XML from GPO.</a:t>
            </a:r>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47693" y="1677185"/>
            <a:ext cx="892100" cy="892100"/>
          </a:xfrm>
          <a:prstGeom prst="rect">
            <a:avLst/>
          </a:prstGeom>
        </p:spPr>
      </p:pic>
    </p:spTree>
    <p:extLst>
      <p:ext uri="{BB962C8B-B14F-4D97-AF65-F5344CB8AC3E}">
        <p14:creationId xmlns:p14="http://schemas.microsoft.com/office/powerpoint/2010/main" val="40769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CFR and USC in FinRegOnt ontology files</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graphicFrame>
        <p:nvGraphicFramePr>
          <p:cNvPr id="5" name="Table 4"/>
          <p:cNvGraphicFramePr>
            <a:graphicFrameLocks noGrp="1"/>
          </p:cNvGraphicFramePr>
          <p:nvPr>
            <p:extLst>
              <p:ext uri="{D42A27DB-BD31-4B8C-83A1-F6EECF244321}">
                <p14:modId xmlns:p14="http://schemas.microsoft.com/office/powerpoint/2010/main" val="3989665037"/>
              </p:ext>
            </p:extLst>
          </p:nvPr>
        </p:nvGraphicFramePr>
        <p:xfrm>
          <a:off x="6355005" y="1981441"/>
          <a:ext cx="4578106" cy="2731339"/>
        </p:xfrm>
        <a:graphic>
          <a:graphicData uri="http://schemas.openxmlformats.org/drawingml/2006/table">
            <a:tbl>
              <a:tblPr>
                <a:tableStyleId>{5C22544A-7EE6-4342-B048-85BDC9FD1C3A}</a:tableStyleId>
              </a:tblPr>
              <a:tblGrid>
                <a:gridCol w="224256">
                  <a:extLst>
                    <a:ext uri="{9D8B030D-6E8A-4147-A177-3AD203B41FA5}">
                      <a16:colId xmlns:a16="http://schemas.microsoft.com/office/drawing/2014/main" val="692887099"/>
                    </a:ext>
                  </a:extLst>
                </a:gridCol>
                <a:gridCol w="758787">
                  <a:extLst>
                    <a:ext uri="{9D8B030D-6E8A-4147-A177-3AD203B41FA5}">
                      <a16:colId xmlns:a16="http://schemas.microsoft.com/office/drawing/2014/main" val="11702876"/>
                    </a:ext>
                  </a:extLst>
                </a:gridCol>
                <a:gridCol w="161444">
                  <a:extLst>
                    <a:ext uri="{9D8B030D-6E8A-4147-A177-3AD203B41FA5}">
                      <a16:colId xmlns:a16="http://schemas.microsoft.com/office/drawing/2014/main" val="2252794253"/>
                    </a:ext>
                  </a:extLst>
                </a:gridCol>
                <a:gridCol w="706050">
                  <a:extLst>
                    <a:ext uri="{9D8B030D-6E8A-4147-A177-3AD203B41FA5}">
                      <a16:colId xmlns:a16="http://schemas.microsoft.com/office/drawing/2014/main" val="989706409"/>
                    </a:ext>
                  </a:extLst>
                </a:gridCol>
                <a:gridCol w="378387">
                  <a:extLst>
                    <a:ext uri="{9D8B030D-6E8A-4147-A177-3AD203B41FA5}">
                      <a16:colId xmlns:a16="http://schemas.microsoft.com/office/drawing/2014/main" val="49264663"/>
                    </a:ext>
                  </a:extLst>
                </a:gridCol>
                <a:gridCol w="2349182">
                  <a:extLst>
                    <a:ext uri="{9D8B030D-6E8A-4147-A177-3AD203B41FA5}">
                      <a16:colId xmlns:a16="http://schemas.microsoft.com/office/drawing/2014/main" val="3508651743"/>
                    </a:ext>
                  </a:extLst>
                </a:gridCol>
              </a:tblGrid>
              <a:tr h="363212">
                <a:tc gridSpan="6">
                  <a:txBody>
                    <a:bodyPr/>
                    <a:lstStyle/>
                    <a:p>
                      <a:pPr algn="ctr" fontAlgn="b"/>
                      <a:r>
                        <a:rPr lang="en-US" sz="1400" b="0" i="0" u="none" strike="noStrike" dirty="0">
                          <a:solidFill>
                            <a:srgbClr val="000000"/>
                          </a:solidFill>
                          <a:effectLst/>
                          <a:latin typeface="Calibri" panose="020F0502020204030204" pitchFamily="34" charset="0"/>
                        </a:rPr>
                        <a:t>Code of Federal Regulations</a:t>
                      </a:r>
                    </a:p>
                  </a:txBody>
                  <a:tcPr marL="7620" marR="7620" marT="7620" marB="0" anchor="ct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val="2825553467"/>
                  </a:ext>
                </a:extLst>
              </a:tr>
              <a:tr h="380728">
                <a:tc gridSpan="2">
                  <a:txBody>
                    <a:bodyPr/>
                    <a:lstStyle/>
                    <a:p>
                      <a:pPr algn="ctr" fontAlgn="b"/>
                      <a:r>
                        <a:rPr lang="en-US" sz="1100" u="none" strike="noStrike" dirty="0">
                          <a:effectLst/>
                        </a:rPr>
                        <a:t>Title</a:t>
                      </a:r>
                      <a:endParaRPr lang="en-US" sz="11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gridSpan="2">
                  <a:txBody>
                    <a:bodyPr/>
                    <a:lstStyle/>
                    <a:p>
                      <a:pPr algn="ctr" fontAlgn="b"/>
                      <a:r>
                        <a:rPr lang="en-US" sz="1100" u="none" strike="noStrike" dirty="0">
                          <a:effectLst/>
                        </a:rPr>
                        <a:t>Chapter</a:t>
                      </a:r>
                      <a:endParaRPr lang="en-US" sz="11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gridSpan="2">
                  <a:txBody>
                    <a:bodyPr/>
                    <a:lstStyle/>
                    <a:p>
                      <a:pPr algn="ctr" fontAlgn="b"/>
                      <a:r>
                        <a:rPr lang="en-US" sz="1100" u="none" strike="noStrike" dirty="0">
                          <a:effectLst/>
                        </a:rPr>
                        <a:t>Part</a:t>
                      </a:r>
                      <a:endParaRPr lang="en-US" sz="11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extLst>
                  <a:ext uri="{0D108BD9-81ED-4DB2-BD59-A6C34878D82A}">
                    <a16:rowId xmlns:a16="http://schemas.microsoft.com/office/drawing/2014/main" val="3158127086"/>
                  </a:ext>
                </a:extLst>
              </a:tr>
              <a:tr h="380728">
                <a:tc rowSpan="3">
                  <a:txBody>
                    <a:bodyPr/>
                    <a:lstStyle/>
                    <a:p>
                      <a:pPr algn="ctr" fontAlgn="t"/>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t"/>
                      <a:r>
                        <a:rPr lang="en-US" sz="1100" u="none" strike="noStrike" dirty="0">
                          <a:effectLst/>
                        </a:rPr>
                        <a:t>Banks and Banking</a:t>
                      </a:r>
                      <a:endParaRPr lang="en-US" sz="11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t"/>
                      <a:r>
                        <a:rPr lang="en-US" sz="1100" u="none" strike="noStrike" dirty="0">
                          <a:effectLst/>
                        </a:rPr>
                        <a:t>II</a:t>
                      </a:r>
                      <a:endParaRPr lang="en-US" sz="1100" b="0" i="0" u="none" strike="noStrike" dirty="0">
                        <a:solidFill>
                          <a:srgbClr val="000000"/>
                        </a:solidFill>
                        <a:effectLst/>
                        <a:latin typeface="Calibri" panose="020F0502020204030204" pitchFamily="34" charset="0"/>
                      </a:endParaRPr>
                    </a:p>
                  </a:txBody>
                  <a:tcPr marL="7620" marR="7620" marT="7620" marB="0" anchor="ctr"/>
                </a:tc>
                <a:tc rowSpan="3">
                  <a:txBody>
                    <a:bodyPr/>
                    <a:lstStyle/>
                    <a:p>
                      <a:pPr algn="ctr" fontAlgn="t"/>
                      <a:r>
                        <a:rPr lang="en-US" sz="1100" u="none" strike="noStrike" dirty="0">
                          <a:effectLst/>
                        </a:rPr>
                        <a:t>Federal Reserve System</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en-US" sz="1100" u="none" strike="noStrike" dirty="0">
                          <a:effectLst/>
                        </a:rPr>
                        <a:t>217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US" sz="1100" u="none" strike="noStrike" dirty="0">
                          <a:effectLst/>
                        </a:rPr>
                        <a:t>Capital Adequacy of Board Regulated Institutions</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68368380"/>
                  </a:ext>
                </a:extLst>
              </a:tr>
              <a:tr h="38072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1100" u="none" strike="noStrike" dirty="0">
                          <a:effectLst/>
                        </a:rPr>
                        <a:t>225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US" sz="1100" u="none" strike="noStrike" dirty="0">
                          <a:effectLst/>
                        </a:rPr>
                        <a:t>Bank Holding Companies and change in Bank Control (Regulation Y)</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21419542"/>
                  </a:ext>
                </a:extLst>
              </a:tr>
              <a:tr h="38072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1100" u="none" strike="noStrike" dirty="0">
                          <a:effectLst/>
                        </a:rPr>
                        <a:t>252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US" sz="1100" u="none" strike="noStrike" dirty="0">
                          <a:effectLst/>
                        </a:rPr>
                        <a:t>Enhanced Prudential Standards</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79129964"/>
                  </a:ext>
                </a:extLst>
              </a:tr>
              <a:tr h="845215">
                <a:tc>
                  <a:txBody>
                    <a:bodyPr/>
                    <a:lstStyle/>
                    <a:p>
                      <a:pPr algn="ctr" fontAlgn="t"/>
                      <a:r>
                        <a:rPr lang="en-US" sz="1100" u="none" strike="noStrike" dirty="0">
                          <a:effectLst/>
                        </a:rPr>
                        <a:t>17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US" sz="1100" u="none" strike="noStrike" dirty="0">
                          <a:effectLst/>
                        </a:rPr>
                        <a:t>Commodity and Securities Exchanges</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en-US" sz="1100" u="none" strike="noStrike" dirty="0">
                          <a:effectLst/>
                        </a:rPr>
                        <a:t>II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US" sz="1100" u="none" strike="noStrike" dirty="0">
                          <a:effectLst/>
                        </a:rPr>
                        <a:t>Securities and Exchange Commission</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en-US" sz="1100" u="none" strike="noStrike" dirty="0">
                          <a:effectLst/>
                        </a:rPr>
                        <a:t>275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US" sz="1100" u="none" strike="noStrike" dirty="0">
                          <a:effectLst/>
                        </a:rPr>
                        <a:t>Rules and Regulations, Investment Advisers Act of 1940</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3743283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58425423"/>
              </p:ext>
            </p:extLst>
          </p:nvPr>
        </p:nvGraphicFramePr>
        <p:xfrm>
          <a:off x="868606" y="1981442"/>
          <a:ext cx="4582012" cy="2731338"/>
        </p:xfrm>
        <a:graphic>
          <a:graphicData uri="http://schemas.openxmlformats.org/drawingml/2006/table">
            <a:tbl>
              <a:tblPr>
                <a:tableStyleId>{5C22544A-7EE6-4342-B048-85BDC9FD1C3A}</a:tableStyleId>
              </a:tblPr>
              <a:tblGrid>
                <a:gridCol w="320355">
                  <a:extLst>
                    <a:ext uri="{9D8B030D-6E8A-4147-A177-3AD203B41FA5}">
                      <a16:colId xmlns:a16="http://schemas.microsoft.com/office/drawing/2014/main" val="692887099"/>
                    </a:ext>
                  </a:extLst>
                </a:gridCol>
                <a:gridCol w="955750">
                  <a:extLst>
                    <a:ext uri="{9D8B030D-6E8A-4147-A177-3AD203B41FA5}">
                      <a16:colId xmlns:a16="http://schemas.microsoft.com/office/drawing/2014/main" val="11702876"/>
                    </a:ext>
                  </a:extLst>
                </a:gridCol>
                <a:gridCol w="547077">
                  <a:extLst>
                    <a:ext uri="{9D8B030D-6E8A-4147-A177-3AD203B41FA5}">
                      <a16:colId xmlns:a16="http://schemas.microsoft.com/office/drawing/2014/main" val="2194727732"/>
                    </a:ext>
                  </a:extLst>
                </a:gridCol>
                <a:gridCol w="2758830">
                  <a:extLst>
                    <a:ext uri="{9D8B030D-6E8A-4147-A177-3AD203B41FA5}">
                      <a16:colId xmlns:a16="http://schemas.microsoft.com/office/drawing/2014/main" val="3508651743"/>
                    </a:ext>
                  </a:extLst>
                </a:gridCol>
              </a:tblGrid>
              <a:tr h="388679">
                <a:tc gridSpan="4">
                  <a:txBody>
                    <a:bodyPr/>
                    <a:lstStyle/>
                    <a:p>
                      <a:pPr algn="ctr" fontAlgn="b"/>
                      <a:r>
                        <a:rPr lang="en-US" sz="1400" b="0" i="0" u="none" strike="noStrike" dirty="0">
                          <a:solidFill>
                            <a:srgbClr val="000000"/>
                          </a:solidFill>
                          <a:effectLst/>
                          <a:latin typeface="Calibri" panose="020F0502020204030204" pitchFamily="34" charset="0"/>
                        </a:rPr>
                        <a:t>United States Code</a:t>
                      </a: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5553467"/>
                  </a:ext>
                </a:extLst>
              </a:tr>
              <a:tr h="388679">
                <a:tc gridSpan="2">
                  <a:txBody>
                    <a:bodyPr/>
                    <a:lstStyle/>
                    <a:p>
                      <a:pPr algn="ctr" fontAlgn="b"/>
                      <a:r>
                        <a:rPr lang="en-US" sz="1100" u="none" strike="noStrike" dirty="0">
                          <a:effectLst/>
                        </a:rPr>
                        <a:t>Title</a:t>
                      </a:r>
                      <a:endParaRPr lang="en-US" sz="11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gridSpan="2">
                  <a:txBody>
                    <a:bodyPr/>
                    <a:lstStyle/>
                    <a:p>
                      <a:pPr algn="ctr" fontAlgn="b"/>
                      <a:r>
                        <a:rPr lang="en-US" sz="1100" u="none" strike="noStrike" dirty="0">
                          <a:effectLst/>
                        </a:rPr>
                        <a:t>Chapter</a:t>
                      </a:r>
                      <a:endParaRPr lang="en-US" sz="11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extLst>
                  <a:ext uri="{0D108BD9-81ED-4DB2-BD59-A6C34878D82A}">
                    <a16:rowId xmlns:a16="http://schemas.microsoft.com/office/drawing/2014/main" val="3158127086"/>
                  </a:ext>
                </a:extLst>
              </a:tr>
              <a:tr h="388679">
                <a:tc rowSpan="2">
                  <a:txBody>
                    <a:bodyPr/>
                    <a:lstStyle/>
                    <a:p>
                      <a:pPr algn="ctr" fontAlgn="t"/>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7620" marR="7620" marT="7620" marB="0" anchor="ctr"/>
                </a:tc>
                <a:tc rowSpan="2">
                  <a:txBody>
                    <a:bodyPr/>
                    <a:lstStyle/>
                    <a:p>
                      <a:pPr algn="ctr" fontAlgn="t"/>
                      <a:r>
                        <a:rPr lang="en-US" sz="1100" u="none" strike="noStrike" dirty="0">
                          <a:effectLst/>
                        </a:rPr>
                        <a:t>Banks and Banking</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en-US" sz="1100" u="none" strike="noStrike" dirty="0">
                          <a:effectLst/>
                        </a:rPr>
                        <a:t>17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US" sz="1100" u="none" strike="noStrike" dirty="0">
                          <a:effectLst/>
                        </a:rPr>
                        <a:t>Bank Holding Companies</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68368380"/>
                  </a:ext>
                </a:extLst>
              </a:tr>
              <a:tr h="702433">
                <a:tc vMerge="1">
                  <a:txBody>
                    <a:bodyPr/>
                    <a:lstStyle/>
                    <a:p>
                      <a:endParaRPr lang="en-US"/>
                    </a:p>
                  </a:txBody>
                  <a:tcPr/>
                </a:tc>
                <a:tc vMerge="1">
                  <a:txBody>
                    <a:bodyPr/>
                    <a:lstStyle/>
                    <a:p>
                      <a:endParaRPr lang="en-US"/>
                    </a:p>
                  </a:txBody>
                  <a:tcPr/>
                </a:tc>
                <a:tc>
                  <a:txBody>
                    <a:bodyPr/>
                    <a:lstStyle/>
                    <a:p>
                      <a:pPr algn="ctr" fontAlgn="t"/>
                      <a:r>
                        <a:rPr lang="en-US" sz="1100" u="none" strike="noStrike" dirty="0">
                          <a:effectLst/>
                        </a:rPr>
                        <a:t>53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US" sz="1100" u="none" strike="noStrike" dirty="0">
                          <a:effectLst/>
                        </a:rPr>
                        <a:t>Wall Street</a:t>
                      </a:r>
                      <a:r>
                        <a:rPr lang="en-US" sz="1100" u="none" strike="noStrike" baseline="0" dirty="0">
                          <a:effectLst/>
                        </a:rPr>
                        <a:t> Reform and Consumer Protection</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21419542"/>
                  </a:ext>
                </a:extLst>
              </a:tr>
              <a:tr h="862868">
                <a:tc>
                  <a:txBody>
                    <a:bodyPr/>
                    <a:lstStyle/>
                    <a:p>
                      <a:pPr algn="ctr" fontAlgn="t"/>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US" sz="1100" u="none" strike="noStrike" dirty="0">
                          <a:effectLst/>
                        </a:rPr>
                        <a:t>Commerce and Trade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en-US" sz="1100" u="none" strike="noStrike" dirty="0">
                          <a:effectLst/>
                        </a:rPr>
                        <a:t>275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US" sz="1100" u="none" strike="noStrike" dirty="0">
                          <a:effectLst/>
                        </a:rPr>
                        <a:t>Investment Companies and Advisers</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737432834"/>
                  </a:ext>
                </a:extLst>
              </a:tr>
            </a:tbl>
          </a:graphicData>
        </a:graphic>
      </p:graphicFrame>
      <p:sp>
        <p:nvSpPr>
          <p:cNvPr id="8" name="Rectangle 7"/>
          <p:cNvSpPr/>
          <p:nvPr/>
        </p:nvSpPr>
        <p:spPr>
          <a:xfrm>
            <a:off x="863599" y="1358612"/>
            <a:ext cx="10070123" cy="338554"/>
          </a:xfrm>
          <a:prstGeom prst="rect">
            <a:avLst/>
          </a:prstGeom>
        </p:spPr>
        <p:txBody>
          <a:bodyPr wrap="square">
            <a:spAutoFit/>
          </a:bodyPr>
          <a:lstStyle/>
          <a:p>
            <a:r>
              <a:rPr lang="en-US" sz="1600" dirty="0">
                <a:solidFill>
                  <a:srgbClr val="00B0F0"/>
                </a:solidFill>
              </a:rPr>
              <a:t>Financial Regulation Ontology instance files contain the text of laws &amp; regulations relevant to Investment and Banking.  </a:t>
            </a:r>
          </a:p>
        </p:txBody>
      </p:sp>
      <p:sp>
        <p:nvSpPr>
          <p:cNvPr id="9" name="Rectangle 8"/>
          <p:cNvSpPr/>
          <p:nvPr/>
        </p:nvSpPr>
        <p:spPr>
          <a:xfrm>
            <a:off x="863599" y="4804225"/>
            <a:ext cx="3062505" cy="1077218"/>
          </a:xfrm>
          <a:prstGeom prst="rect">
            <a:avLst/>
          </a:prstGeom>
        </p:spPr>
        <p:txBody>
          <a:bodyPr wrap="none">
            <a:spAutoFit/>
          </a:bodyPr>
          <a:lstStyle/>
          <a:p>
            <a:r>
              <a:rPr lang="en-US" sz="1600" dirty="0">
                <a:hlinkClick r:id="rId2"/>
              </a:rPr>
              <a:t>http://finregont.com/fro/usc/</a:t>
            </a:r>
            <a:r>
              <a:rPr lang="en-US" sz="1600" dirty="0"/>
              <a:t> </a:t>
            </a:r>
          </a:p>
          <a:p>
            <a:r>
              <a:rPr lang="en-US" sz="1600" dirty="0"/>
              <a:t>FRO_USC_Title_12_Chapter_17.ttl</a:t>
            </a:r>
          </a:p>
          <a:p>
            <a:r>
              <a:rPr lang="en-US" sz="1600" dirty="0"/>
              <a:t>FRO_USC_Title_12_Chapter_53.ttl</a:t>
            </a:r>
          </a:p>
          <a:p>
            <a:r>
              <a:rPr lang="en-US" sz="1600" dirty="0"/>
              <a:t>FRO_USC_Title_15_Chapter_2D.ttl</a:t>
            </a:r>
          </a:p>
        </p:txBody>
      </p:sp>
      <p:sp>
        <p:nvSpPr>
          <p:cNvPr id="10" name="Rectangle 9"/>
          <p:cNvSpPr/>
          <p:nvPr/>
        </p:nvSpPr>
        <p:spPr>
          <a:xfrm>
            <a:off x="6355005" y="4804225"/>
            <a:ext cx="2807885" cy="1323439"/>
          </a:xfrm>
          <a:prstGeom prst="rect">
            <a:avLst/>
          </a:prstGeom>
        </p:spPr>
        <p:txBody>
          <a:bodyPr wrap="none">
            <a:spAutoFit/>
          </a:bodyPr>
          <a:lstStyle/>
          <a:p>
            <a:r>
              <a:rPr lang="en-US" sz="1600" dirty="0">
                <a:hlinkClick r:id="rId3"/>
              </a:rPr>
              <a:t>http://finregont.com/fro/cfr/</a:t>
            </a:r>
            <a:r>
              <a:rPr lang="en-US" sz="1600" dirty="0"/>
              <a:t> </a:t>
            </a:r>
          </a:p>
          <a:p>
            <a:r>
              <a:rPr lang="en-US" sz="1600" dirty="0"/>
              <a:t>FRO_CFR_Title_12_Part_217.ttl</a:t>
            </a:r>
          </a:p>
          <a:p>
            <a:r>
              <a:rPr lang="en-US" sz="1600" dirty="0"/>
              <a:t>FRO_CFR_Title_12_Part_225.ttl</a:t>
            </a:r>
          </a:p>
          <a:p>
            <a:r>
              <a:rPr lang="en-US" sz="1600" dirty="0"/>
              <a:t>FRO_CFR_Title_12_Part_252.ttl</a:t>
            </a:r>
          </a:p>
          <a:p>
            <a:r>
              <a:rPr lang="en-US" sz="1600" dirty="0"/>
              <a:t>FRO_CFR_Title_17_Part_275.ttl</a:t>
            </a:r>
          </a:p>
        </p:txBody>
      </p:sp>
    </p:spTree>
    <p:extLst>
      <p:ext uri="{BB962C8B-B14F-4D97-AF65-F5344CB8AC3E}">
        <p14:creationId xmlns:p14="http://schemas.microsoft.com/office/powerpoint/2010/main" val="161365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 Semantic Integration models</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116" y="2125982"/>
            <a:ext cx="6164580" cy="1264920"/>
          </a:xfrm>
          <a:prstGeom prst="rect">
            <a:avLst/>
          </a:prstGeom>
        </p:spPr>
      </p:pic>
      <p:sp>
        <p:nvSpPr>
          <p:cNvPr id="5" name="Rectangle 4"/>
          <p:cNvSpPr/>
          <p:nvPr/>
        </p:nvSpPr>
        <p:spPr>
          <a:xfrm>
            <a:off x="849548" y="1186512"/>
            <a:ext cx="10693775" cy="923330"/>
          </a:xfrm>
          <a:prstGeom prst="rect">
            <a:avLst/>
          </a:prstGeom>
        </p:spPr>
        <p:txBody>
          <a:bodyPr wrap="square">
            <a:spAutoFit/>
          </a:bodyPr>
          <a:lstStyle/>
          <a:p>
            <a:r>
              <a:rPr lang="en-US" dirty="0">
                <a:solidFill>
                  <a:srgbClr val="00B0F0"/>
                </a:solidFill>
              </a:rPr>
              <a:t>This section describes the architecture moving Legal Sources into the Financial Regulation Ontology. The Data Integration process is similar to traditional Warehouses. We adopt the Giordano’s integration modelling approach </a:t>
            </a:r>
            <a:r>
              <a:rPr lang="en-US" sz="1400" dirty="0">
                <a:solidFill>
                  <a:srgbClr val="00B0F0"/>
                </a:solidFill>
              </a:rPr>
              <a:t>(Anthony David Giordano Data Integration Blueprint and Modeling, IBM Press 2011)</a:t>
            </a:r>
            <a:r>
              <a:rPr lang="en-US" sz="1400" baseline="30000" dirty="0">
                <a:solidFill>
                  <a:srgbClr val="00B0F0"/>
                </a:solidFill>
                <a:hlinkClick r:id="rId3" action="ppaction://hlinksldjump"/>
              </a:rPr>
              <a:t>1</a:t>
            </a:r>
            <a:endParaRPr lang="en-US" baseline="30000" dirty="0">
              <a:solidFill>
                <a:srgbClr val="00B0F0"/>
              </a:solidFill>
            </a:endParaRPr>
          </a:p>
        </p:txBody>
      </p:sp>
      <p:sp>
        <p:nvSpPr>
          <p:cNvPr id="6" name="TextBox 5"/>
          <p:cNvSpPr txBox="1"/>
          <p:nvPr/>
        </p:nvSpPr>
        <p:spPr>
          <a:xfrm>
            <a:off x="2441040" y="3343242"/>
            <a:ext cx="7223946" cy="553998"/>
          </a:xfrm>
          <a:prstGeom prst="rect">
            <a:avLst/>
          </a:prstGeom>
          <a:noFill/>
        </p:spPr>
        <p:txBody>
          <a:bodyPr wrap="square" rtlCol="0">
            <a:spAutoFit/>
          </a:bodyPr>
          <a:lstStyle/>
          <a:p>
            <a:r>
              <a:rPr lang="en-US" sz="1600" dirty="0"/>
              <a:t>High Level Conceptual Semantic Integration Model</a:t>
            </a:r>
            <a:br>
              <a:rPr lang="en-US" sz="1400" dirty="0"/>
            </a:br>
            <a:r>
              <a:rPr lang="en-US" sz="1400" dirty="0"/>
              <a:t>The “database” symbols stand for persistent storage in general. The rectangles denote a process.</a:t>
            </a:r>
          </a:p>
        </p:txBody>
      </p:sp>
      <p:sp>
        <p:nvSpPr>
          <p:cNvPr id="7" name="Content Placeholder 4"/>
          <p:cNvSpPr txBox="1">
            <a:spLocks/>
          </p:cNvSpPr>
          <p:nvPr/>
        </p:nvSpPr>
        <p:spPr>
          <a:xfrm>
            <a:off x="849548" y="3688861"/>
            <a:ext cx="3048000" cy="2651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p:txBody>
      </p:sp>
      <p:sp>
        <p:nvSpPr>
          <p:cNvPr id="8" name="TextBox 7"/>
          <p:cNvSpPr txBox="1"/>
          <p:nvPr/>
        </p:nvSpPr>
        <p:spPr>
          <a:xfrm>
            <a:off x="849548" y="4043561"/>
            <a:ext cx="5029200" cy="2031325"/>
          </a:xfrm>
          <a:prstGeom prst="rect">
            <a:avLst/>
          </a:prstGeom>
          <a:noFill/>
        </p:spPr>
        <p:txBody>
          <a:bodyPr wrap="square" rtlCol="0">
            <a:spAutoFit/>
          </a:bodyPr>
          <a:lstStyle/>
          <a:p>
            <a:r>
              <a:rPr lang="en-US" sz="1400" dirty="0"/>
              <a:t>Data sources can have various formats:</a:t>
            </a:r>
          </a:p>
          <a:p>
            <a:r>
              <a:rPr lang="en-US" sz="1400" dirty="0"/>
              <a:t>Ontology files, XML, Spreadsheets, RDF Databases, any data source with JDBC connectivity.  </a:t>
            </a:r>
          </a:p>
          <a:p>
            <a:r>
              <a:rPr lang="en-US" sz="1400" dirty="0"/>
              <a:t>We use TopBraid Maestro</a:t>
            </a:r>
            <a:r>
              <a:rPr lang="en-US" sz="1400" baseline="30000" dirty="0">
                <a:hlinkClick r:id="rId4" action="ppaction://hlinksldjump"/>
              </a:rPr>
              <a:t>1</a:t>
            </a:r>
            <a:r>
              <a:rPr lang="en-US" sz="1400" dirty="0"/>
              <a:t> to import XML, but the Protégé and RDF Database environment also provide imports.</a:t>
            </a:r>
          </a:p>
          <a:p>
            <a:r>
              <a:rPr lang="en-US" sz="1400" dirty="0"/>
              <a:t>RDF Staging and Target Ontology can be OWL files or graphs in a RDF Database. </a:t>
            </a:r>
          </a:p>
          <a:p>
            <a:r>
              <a:rPr lang="en-US" sz="1400" dirty="0"/>
              <a:t>The Ontology Extract imports the Data Source and stores it in a “dumb” RDF Staging representation.</a:t>
            </a:r>
          </a:p>
        </p:txBody>
      </p:sp>
      <p:sp>
        <p:nvSpPr>
          <p:cNvPr id="9" name="TextBox 8"/>
          <p:cNvSpPr txBox="1"/>
          <p:nvPr/>
        </p:nvSpPr>
        <p:spPr>
          <a:xfrm>
            <a:off x="6053013" y="4027930"/>
            <a:ext cx="5182433" cy="2246769"/>
          </a:xfrm>
          <a:prstGeom prst="rect">
            <a:avLst/>
          </a:prstGeom>
          <a:noFill/>
        </p:spPr>
        <p:txBody>
          <a:bodyPr wrap="square" rtlCol="0">
            <a:spAutoFit/>
          </a:bodyPr>
          <a:lstStyle/>
          <a:p>
            <a:r>
              <a:rPr lang="en-US" sz="1400" dirty="0"/>
              <a:t>The Ontology Transformation operates completely in the Semantic environment. The transformation logic is encoded in SPARQL rules. </a:t>
            </a:r>
          </a:p>
          <a:p>
            <a:r>
              <a:rPr lang="en-US" sz="1400" dirty="0"/>
              <a:t>We use TopBraid SPIN</a:t>
            </a:r>
            <a:r>
              <a:rPr lang="en-US" sz="1400" baseline="30000" dirty="0">
                <a:hlinkClick r:id="rId4" action="ppaction://hlinksldjump"/>
              </a:rPr>
              <a:t>2</a:t>
            </a:r>
            <a:r>
              <a:rPr lang="en-US" sz="1400" dirty="0"/>
              <a:t>, but Protégé and RDF Database environments also support SPARQL based rules.</a:t>
            </a:r>
          </a:p>
          <a:p>
            <a:endParaRPr lang="en-US" sz="1400" dirty="0"/>
          </a:p>
          <a:p>
            <a:r>
              <a:rPr lang="en-US" sz="1400" dirty="0">
                <a:solidFill>
                  <a:srgbClr val="FF0000"/>
                </a:solidFill>
              </a:rPr>
              <a:t>RDF Staging is critical to the architecture and should not be bypassed. We do not want to encode business logic in the Extract process. </a:t>
            </a:r>
          </a:p>
          <a:p>
            <a:r>
              <a:rPr lang="en-US" sz="1400" dirty="0">
                <a:solidFill>
                  <a:srgbClr val="00B050"/>
                </a:solidFill>
              </a:rPr>
              <a:t>We want uniform staging classes and utilize semantic transformation not matter what the data source is.</a:t>
            </a:r>
          </a:p>
        </p:txBody>
      </p:sp>
    </p:spTree>
    <p:extLst>
      <p:ext uri="{BB962C8B-B14F-4D97-AF65-F5344CB8AC3E}">
        <p14:creationId xmlns:p14="http://schemas.microsoft.com/office/powerpoint/2010/main" val="2672313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Semantic integration Logical Model</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5" name="TextBox 4"/>
          <p:cNvSpPr txBox="1"/>
          <p:nvPr/>
        </p:nvSpPr>
        <p:spPr>
          <a:xfrm>
            <a:off x="1231596" y="1563538"/>
            <a:ext cx="1567113" cy="584775"/>
          </a:xfrm>
          <a:prstGeom prst="rect">
            <a:avLst/>
          </a:prstGeom>
          <a:noFill/>
        </p:spPr>
        <p:txBody>
          <a:bodyPr wrap="square" rtlCol="0">
            <a:spAutoFit/>
          </a:bodyPr>
          <a:lstStyle/>
          <a:p>
            <a:pPr algn="ctr"/>
            <a:r>
              <a:rPr lang="en-US" sz="1600" dirty="0"/>
              <a:t>United States Code</a:t>
            </a:r>
          </a:p>
        </p:txBody>
      </p:sp>
      <p:graphicFrame>
        <p:nvGraphicFramePr>
          <p:cNvPr id="13" name="Table 12"/>
          <p:cNvGraphicFramePr>
            <a:graphicFrameLocks noGrp="1"/>
          </p:cNvGraphicFramePr>
          <p:nvPr>
            <p:extLst>
              <p:ext uri="{D42A27DB-BD31-4B8C-83A1-F6EECF244321}">
                <p14:modId xmlns:p14="http://schemas.microsoft.com/office/powerpoint/2010/main" val="2464902480"/>
              </p:ext>
            </p:extLst>
          </p:nvPr>
        </p:nvGraphicFramePr>
        <p:xfrm>
          <a:off x="794062" y="4785397"/>
          <a:ext cx="2442183" cy="1097280"/>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707031246"/>
                    </a:ext>
                  </a:extLst>
                </a:gridCol>
                <a:gridCol w="1629383">
                  <a:extLst>
                    <a:ext uri="{9D8B030D-6E8A-4147-A177-3AD203B41FA5}">
                      <a16:colId xmlns:a16="http://schemas.microsoft.com/office/drawing/2014/main" val="1632579048"/>
                    </a:ext>
                  </a:extLst>
                </a:gridCol>
              </a:tblGrid>
              <a:tr h="182880">
                <a:tc>
                  <a:txBody>
                    <a:bodyPr/>
                    <a:lstStyle/>
                    <a:p>
                      <a:pPr algn="l" fontAlgn="b"/>
                      <a:r>
                        <a:rPr lang="en-US" sz="1100" b="1" u="none" strike="noStrike" dirty="0">
                          <a:effectLst/>
                        </a:rPr>
                        <a:t>Title 12</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100" b="1" u="none" strike="noStrike" dirty="0">
                          <a:effectLst/>
                        </a:rPr>
                        <a:t>Banks &amp; Banking</a:t>
                      </a:r>
                      <a:endParaRPr lang="en-US" sz="1100" b="1"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21404799"/>
                  </a:ext>
                </a:extLst>
              </a:tr>
              <a:tr h="182880">
                <a:tc>
                  <a:txBody>
                    <a:bodyPr/>
                    <a:lstStyle/>
                    <a:p>
                      <a:pPr algn="l" fontAlgn="b"/>
                      <a:r>
                        <a:rPr lang="en-US" sz="1100" b="0" i="0" u="none" strike="noStrike" dirty="0">
                          <a:solidFill>
                            <a:srgbClr val="000000"/>
                          </a:solidFill>
                          <a:effectLst/>
                          <a:latin typeface="Calibri" panose="020F0502020204030204" pitchFamily="34" charset="0"/>
                        </a:rPr>
                        <a:t>Part</a:t>
                      </a:r>
                      <a:r>
                        <a:rPr lang="en-US" sz="1100" b="0" i="0" u="none" strike="noStrike" baseline="0" dirty="0">
                          <a:solidFill>
                            <a:srgbClr val="000000"/>
                          </a:solidFill>
                          <a:effectLst/>
                          <a:latin typeface="Calibri" panose="020F0502020204030204" pitchFamily="34" charset="0"/>
                        </a:rPr>
                        <a:t> 217</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100" b="0" i="0" u="none" strike="noStrike" dirty="0">
                          <a:solidFill>
                            <a:srgbClr val="000000"/>
                          </a:solidFill>
                          <a:effectLst/>
                          <a:latin typeface="Calibri" panose="020F0502020204030204" pitchFamily="34" charset="0"/>
                        </a:rPr>
                        <a:t>Capital Adequacy</a:t>
                      </a: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576306"/>
                  </a:ext>
                </a:extLst>
              </a:tr>
              <a:tr h="182880">
                <a:tc>
                  <a:txBody>
                    <a:bodyPr/>
                    <a:lstStyle/>
                    <a:p>
                      <a:pPr algn="l" fontAlgn="b"/>
                      <a:r>
                        <a:rPr lang="en-US" sz="1100" u="none" strike="noStrike" dirty="0">
                          <a:effectLst/>
                        </a:rPr>
                        <a:t>Part 225</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l" fontAlgn="b"/>
                      <a:r>
                        <a:rPr lang="en-US" sz="1100" u="none" strike="noStrike" dirty="0">
                          <a:effectLst/>
                        </a:rPr>
                        <a:t>Bank Holding Companies</a:t>
                      </a:r>
                      <a:endParaRPr lang="en-US" sz="11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09898735"/>
                  </a:ext>
                </a:extLst>
              </a:tr>
              <a:tr h="182880">
                <a:tc>
                  <a:txBody>
                    <a:bodyPr/>
                    <a:lstStyle/>
                    <a:p>
                      <a:pPr algn="l" fontAlgn="b"/>
                      <a:r>
                        <a:rPr lang="en-US" sz="1100" b="0" i="0" u="none" strike="noStrike" dirty="0">
                          <a:solidFill>
                            <a:srgbClr val="000000"/>
                          </a:solidFill>
                          <a:effectLst/>
                          <a:latin typeface="Calibri" panose="020F0502020204030204" pitchFamily="34" charset="0"/>
                        </a:rPr>
                        <a:t>Part 252 </a:t>
                      </a:r>
                    </a:p>
                  </a:txBody>
                  <a:tcPr marL="7620" marR="7620" marT="7620"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Calibri" panose="020F0502020204030204" pitchFamily="34" charset="0"/>
                        </a:rPr>
                        <a:t>Prudential Standards</a:t>
                      </a:r>
                    </a:p>
                  </a:txBody>
                  <a:tcPr marL="7620" marR="7620" marT="762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067897"/>
                  </a:ext>
                </a:extLst>
              </a:tr>
              <a:tr h="182880">
                <a:tc>
                  <a:txBody>
                    <a:bodyPr/>
                    <a:lstStyle/>
                    <a:p>
                      <a:pPr algn="l" fontAlgn="b"/>
                      <a:r>
                        <a:rPr lang="en-US" sz="1100" b="1" u="none" strike="noStrike" dirty="0">
                          <a:effectLst/>
                        </a:rPr>
                        <a:t>Title 17</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100" b="1" u="none" strike="noStrike" dirty="0">
                          <a:effectLst/>
                        </a:rPr>
                        <a:t>Investment Adviser Act</a:t>
                      </a:r>
                      <a:endParaRPr lang="en-US" sz="1100" b="1"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9771632"/>
                  </a:ext>
                </a:extLst>
              </a:tr>
              <a:tr h="182880">
                <a:tc>
                  <a:txBody>
                    <a:bodyPr/>
                    <a:lstStyle/>
                    <a:p>
                      <a:pPr algn="l" fontAlgn="b"/>
                      <a:r>
                        <a:rPr lang="en-US" sz="1100" u="none" strike="noStrike" dirty="0">
                          <a:effectLst/>
                        </a:rPr>
                        <a:t>Part 275</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Rules &amp; Regulations</a:t>
                      </a:r>
                      <a:endParaRPr lang="en-US" sz="11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322655"/>
                  </a:ext>
                </a:extLst>
              </a:tr>
            </a:tbl>
          </a:graphicData>
        </a:graphic>
      </p:graphicFrame>
      <p:sp>
        <p:nvSpPr>
          <p:cNvPr id="14" name="TextBox 13"/>
          <p:cNvSpPr txBox="1"/>
          <p:nvPr/>
        </p:nvSpPr>
        <p:spPr>
          <a:xfrm>
            <a:off x="1067234" y="4011688"/>
            <a:ext cx="1895838" cy="584775"/>
          </a:xfrm>
          <a:prstGeom prst="rect">
            <a:avLst/>
          </a:prstGeom>
          <a:noFill/>
        </p:spPr>
        <p:txBody>
          <a:bodyPr wrap="square" rtlCol="0">
            <a:spAutoFit/>
          </a:bodyPr>
          <a:lstStyle/>
          <a:p>
            <a:pPr algn="ctr"/>
            <a:r>
              <a:rPr lang="en-US" sz="1600" dirty="0"/>
              <a:t>Code of Federal Regulations</a:t>
            </a:r>
          </a:p>
        </p:txBody>
      </p:sp>
      <p:graphicFrame>
        <p:nvGraphicFramePr>
          <p:cNvPr id="15" name="Table 14"/>
          <p:cNvGraphicFramePr>
            <a:graphicFrameLocks noGrp="1"/>
          </p:cNvGraphicFramePr>
          <p:nvPr>
            <p:extLst>
              <p:ext uri="{D42A27DB-BD31-4B8C-83A1-F6EECF244321}">
                <p14:modId xmlns:p14="http://schemas.microsoft.com/office/powerpoint/2010/main" val="2624342519"/>
              </p:ext>
            </p:extLst>
          </p:nvPr>
        </p:nvGraphicFramePr>
        <p:xfrm>
          <a:off x="794062" y="2271916"/>
          <a:ext cx="2442183" cy="1234440"/>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707031246"/>
                    </a:ext>
                  </a:extLst>
                </a:gridCol>
                <a:gridCol w="1629383">
                  <a:extLst>
                    <a:ext uri="{9D8B030D-6E8A-4147-A177-3AD203B41FA5}">
                      <a16:colId xmlns:a16="http://schemas.microsoft.com/office/drawing/2014/main" val="1632579048"/>
                    </a:ext>
                  </a:extLst>
                </a:gridCol>
              </a:tblGrid>
              <a:tr h="182880">
                <a:tc>
                  <a:txBody>
                    <a:bodyPr/>
                    <a:lstStyle/>
                    <a:p>
                      <a:pPr algn="l" fontAlgn="b"/>
                      <a:r>
                        <a:rPr lang="en-US" sz="1100" b="1" u="none" strike="noStrike" dirty="0">
                          <a:effectLst/>
                        </a:rPr>
                        <a:t>Title 12</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100" b="1" u="none" strike="noStrike" dirty="0">
                          <a:effectLst/>
                        </a:rPr>
                        <a:t>Banks &amp; Banking</a:t>
                      </a:r>
                      <a:endParaRPr lang="en-US" sz="1100" b="1"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21404799"/>
                  </a:ext>
                </a:extLst>
              </a:tr>
              <a:tr h="182880">
                <a:tc>
                  <a:txBody>
                    <a:bodyPr/>
                    <a:lstStyle/>
                    <a:p>
                      <a:pPr algn="l" fontAlgn="b"/>
                      <a:r>
                        <a:rPr lang="en-US" sz="1100" u="none" strike="noStrike" dirty="0">
                          <a:effectLst/>
                        </a:rPr>
                        <a:t>Chapter 17</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l" fontAlgn="b"/>
                      <a:r>
                        <a:rPr lang="en-US" sz="1100" u="none" strike="noStrike" dirty="0">
                          <a:effectLst/>
                        </a:rPr>
                        <a:t>Bank Holding Companies</a:t>
                      </a:r>
                      <a:endParaRPr lang="en-US" sz="11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0576306"/>
                  </a:ext>
                </a:extLst>
              </a:tr>
              <a:tr h="182880">
                <a:tc>
                  <a:txBody>
                    <a:bodyPr/>
                    <a:lstStyle/>
                    <a:p>
                      <a:pPr algn="l" fontAlgn="b"/>
                      <a:r>
                        <a:rPr lang="en-US" sz="1100" u="none" strike="noStrike" dirty="0">
                          <a:effectLst/>
                        </a:rPr>
                        <a:t>Chapter 53</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Wall St. Reform &amp; Consumer Protection</a:t>
                      </a:r>
                      <a:endParaRPr lang="en-US" sz="11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98735"/>
                  </a:ext>
                </a:extLst>
              </a:tr>
              <a:tr h="182880">
                <a:tc>
                  <a:txBody>
                    <a:bodyPr/>
                    <a:lstStyle/>
                    <a:p>
                      <a:pPr algn="l" fontAlgn="b"/>
                      <a:r>
                        <a:rPr lang="en-US" sz="1100" b="1" u="none" strike="noStrike" dirty="0">
                          <a:effectLst/>
                        </a:rPr>
                        <a:t>Title 15</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100" b="1" u="none" strike="noStrike" dirty="0">
                          <a:effectLst/>
                        </a:rPr>
                        <a:t>Commerce &amp; Trade</a:t>
                      </a:r>
                      <a:endParaRPr lang="en-US" sz="1100" b="1"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9771632"/>
                  </a:ext>
                </a:extLst>
              </a:tr>
              <a:tr h="182880">
                <a:tc>
                  <a:txBody>
                    <a:bodyPr/>
                    <a:lstStyle/>
                    <a:p>
                      <a:pPr algn="l" fontAlgn="b"/>
                      <a:r>
                        <a:rPr lang="en-US" sz="1100" u="none" strike="noStrike" dirty="0">
                          <a:effectLst/>
                        </a:rPr>
                        <a:t>Chapter 2D</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Investment Companies &amp; Advisers</a:t>
                      </a:r>
                      <a:endParaRPr lang="en-US" sz="11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322655"/>
                  </a:ext>
                </a:extLst>
              </a:tr>
            </a:tbl>
          </a:graphicData>
        </a:graphic>
      </p:graphicFrame>
      <p:sp>
        <p:nvSpPr>
          <p:cNvPr id="16" name="Flowchart: Magnetic Disk 15"/>
          <p:cNvSpPr/>
          <p:nvPr/>
        </p:nvSpPr>
        <p:spPr>
          <a:xfrm>
            <a:off x="606181" y="3916609"/>
            <a:ext cx="2817946" cy="2316264"/>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400" dirty="0">
              <a:solidFill>
                <a:schemeClr val="tx1"/>
              </a:solidFill>
            </a:endParaRPr>
          </a:p>
        </p:txBody>
      </p:sp>
      <p:sp>
        <p:nvSpPr>
          <p:cNvPr id="17" name="Flowchart: Magnetic Disk 16"/>
          <p:cNvSpPr/>
          <p:nvPr/>
        </p:nvSpPr>
        <p:spPr>
          <a:xfrm>
            <a:off x="606181" y="1439935"/>
            <a:ext cx="2817946" cy="2316264"/>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400" dirty="0">
              <a:solidFill>
                <a:schemeClr val="tx1"/>
              </a:solidFill>
            </a:endParaRPr>
          </a:p>
        </p:txBody>
      </p:sp>
      <p:sp>
        <p:nvSpPr>
          <p:cNvPr id="18" name="Flowchart: Magnetic Disk 17"/>
          <p:cNvSpPr/>
          <p:nvPr/>
        </p:nvSpPr>
        <p:spPr>
          <a:xfrm>
            <a:off x="5253001" y="1529468"/>
            <a:ext cx="2194560" cy="45720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400" dirty="0">
              <a:solidFill>
                <a:schemeClr val="tx1"/>
              </a:solidFill>
            </a:endParaRPr>
          </a:p>
        </p:txBody>
      </p:sp>
      <p:sp>
        <p:nvSpPr>
          <p:cNvPr id="19" name="TextBox 18"/>
          <p:cNvSpPr txBox="1"/>
          <p:nvPr/>
        </p:nvSpPr>
        <p:spPr>
          <a:xfrm>
            <a:off x="5581300" y="2111994"/>
            <a:ext cx="1567113" cy="338554"/>
          </a:xfrm>
          <a:prstGeom prst="rect">
            <a:avLst/>
          </a:prstGeom>
          <a:noFill/>
        </p:spPr>
        <p:txBody>
          <a:bodyPr wrap="square" rtlCol="0">
            <a:spAutoFit/>
          </a:bodyPr>
          <a:lstStyle/>
          <a:p>
            <a:pPr algn="ctr"/>
            <a:r>
              <a:rPr lang="en-US" sz="1600" dirty="0"/>
              <a:t>FRO RDF Staging</a:t>
            </a:r>
          </a:p>
        </p:txBody>
      </p:sp>
      <p:sp>
        <p:nvSpPr>
          <p:cNvPr id="21" name="TextBox 20"/>
          <p:cNvSpPr txBox="1"/>
          <p:nvPr/>
        </p:nvSpPr>
        <p:spPr>
          <a:xfrm>
            <a:off x="9711030" y="1844698"/>
            <a:ext cx="1567113" cy="830997"/>
          </a:xfrm>
          <a:prstGeom prst="rect">
            <a:avLst/>
          </a:prstGeom>
          <a:noFill/>
        </p:spPr>
        <p:txBody>
          <a:bodyPr wrap="square" rtlCol="0">
            <a:spAutoFit/>
          </a:bodyPr>
          <a:lstStyle/>
          <a:p>
            <a:pPr algn="ctr"/>
            <a:r>
              <a:rPr lang="en-US" sz="1600" dirty="0"/>
              <a:t>Financial Regulation Ontology</a:t>
            </a:r>
          </a:p>
        </p:txBody>
      </p:sp>
      <p:graphicFrame>
        <p:nvGraphicFramePr>
          <p:cNvPr id="22" name="Table 21"/>
          <p:cNvGraphicFramePr>
            <a:graphicFrameLocks noGrp="1"/>
          </p:cNvGraphicFramePr>
          <p:nvPr>
            <p:extLst>
              <p:ext uri="{D42A27DB-BD31-4B8C-83A1-F6EECF244321}">
                <p14:modId xmlns:p14="http://schemas.microsoft.com/office/powerpoint/2010/main" val="2084254858"/>
              </p:ext>
            </p:extLst>
          </p:nvPr>
        </p:nvGraphicFramePr>
        <p:xfrm>
          <a:off x="5552148" y="3284443"/>
          <a:ext cx="1596265" cy="2377440"/>
        </p:xfrm>
        <a:graphic>
          <a:graphicData uri="http://schemas.openxmlformats.org/drawingml/2006/table">
            <a:tbl>
              <a:tblPr>
                <a:tableStyleId>{5C22544A-7EE6-4342-B048-85BDC9FD1C3A}</a:tableStyleId>
              </a:tblPr>
              <a:tblGrid>
                <a:gridCol w="1596265">
                  <a:extLst>
                    <a:ext uri="{9D8B030D-6E8A-4147-A177-3AD203B41FA5}">
                      <a16:colId xmlns:a16="http://schemas.microsoft.com/office/drawing/2014/main" val="4124461980"/>
                    </a:ext>
                  </a:extLst>
                </a:gridCol>
              </a:tblGrid>
              <a:tr h="182880">
                <a:tc>
                  <a:txBody>
                    <a:bodyPr/>
                    <a:lstStyle/>
                    <a:p>
                      <a:pPr algn="l" fontAlgn="b"/>
                      <a:r>
                        <a:rPr lang="en-US" sz="1100" b="1" u="none" strike="noStrike" dirty="0">
                          <a:effectLst/>
                        </a:rPr>
                        <a:t>USC_USLM_Schema</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5981967"/>
                  </a:ext>
                </a:extLst>
              </a:tr>
              <a:tr h="182880">
                <a:tc>
                  <a:txBody>
                    <a:bodyPr/>
                    <a:lstStyle/>
                    <a:p>
                      <a:pPr algn="l" fontAlgn="b"/>
                      <a:r>
                        <a:rPr lang="en-US" sz="1100" u="none" strike="noStrike" dirty="0">
                          <a:effectLst/>
                        </a:rPr>
                        <a:t>uslm:title</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8564679"/>
                  </a:ext>
                </a:extLst>
              </a:tr>
              <a:tr h="182880">
                <a:tc>
                  <a:txBody>
                    <a:bodyPr/>
                    <a:lstStyle/>
                    <a:p>
                      <a:pPr algn="l" fontAlgn="b"/>
                      <a:r>
                        <a:rPr lang="en-US" sz="1100" u="none" strike="noStrike" dirty="0">
                          <a:effectLst/>
                        </a:rPr>
                        <a:t>uslm:chapter</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33765935"/>
                  </a:ext>
                </a:extLst>
              </a:tr>
              <a:tr h="182880">
                <a:tc>
                  <a:txBody>
                    <a:bodyPr/>
                    <a:lstStyle/>
                    <a:p>
                      <a:pPr algn="l" fontAlgn="b"/>
                      <a:r>
                        <a:rPr lang="en-US" sz="1100" u="none" strike="noStrike" dirty="0">
                          <a:effectLst/>
                        </a:rPr>
                        <a:t>uslm:section</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4681930"/>
                  </a:ext>
                </a:extLst>
              </a:tr>
              <a:tr h="182880">
                <a:tc>
                  <a:txBody>
                    <a:bodyPr/>
                    <a:lstStyle/>
                    <a:p>
                      <a:pPr algn="l" fontAlgn="b"/>
                      <a:r>
                        <a:rPr lang="en-US" sz="1100" u="none" strike="noStrike" dirty="0">
                          <a:effectLst/>
                        </a:rPr>
                        <a:t>uslm:paragraph</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0026571"/>
                  </a:ext>
                </a:extLst>
              </a:tr>
              <a:tr h="182880">
                <a:tc>
                  <a:txBody>
                    <a:bodyPr/>
                    <a:lstStyle/>
                    <a:p>
                      <a:pPr algn="l" fontAlgn="b"/>
                      <a:r>
                        <a:rPr lang="en-US" sz="1100" u="none" strike="noStrike" dirty="0">
                          <a:effectLst/>
                        </a:rPr>
                        <a:t>uslm:note</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767057"/>
                  </a:ext>
                </a:extLst>
              </a:tr>
              <a:tr h="182880">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6699239"/>
                  </a:ext>
                </a:extLst>
              </a:tr>
              <a:tr h="182880">
                <a:tc>
                  <a:txBody>
                    <a:bodyPr/>
                    <a:lstStyle/>
                    <a:p>
                      <a:pPr algn="l" fontAlgn="b"/>
                      <a:r>
                        <a:rPr lang="en-US" sz="1100" b="1" u="none" strike="noStrike" dirty="0">
                          <a:effectLst/>
                        </a:rPr>
                        <a:t>CFR_FDSysElement</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57056381"/>
                  </a:ext>
                </a:extLst>
              </a:tr>
              <a:tr h="182880">
                <a:tc>
                  <a:txBody>
                    <a:bodyPr/>
                    <a:lstStyle/>
                    <a:p>
                      <a:pPr algn="l" fontAlgn="b"/>
                      <a:r>
                        <a:rPr lang="en-US" sz="1100" u="none" strike="noStrike" dirty="0">
                          <a:effectLst/>
                        </a:rPr>
                        <a:t>cfr-fdsys-s:TITLE</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9324416"/>
                  </a:ext>
                </a:extLst>
              </a:tr>
              <a:tr h="182880">
                <a:tc>
                  <a:txBody>
                    <a:bodyPr/>
                    <a:lstStyle/>
                    <a:p>
                      <a:pPr algn="l" fontAlgn="b"/>
                      <a:r>
                        <a:rPr lang="en-US" sz="1100" u="none" strike="noStrike" dirty="0">
                          <a:effectLst/>
                        </a:rPr>
                        <a:t>cfr-fdsys-s:PART</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888226"/>
                  </a:ext>
                </a:extLst>
              </a:tr>
              <a:tr h="182880">
                <a:tc>
                  <a:txBody>
                    <a:bodyPr/>
                    <a:lstStyle/>
                    <a:p>
                      <a:pPr algn="l" fontAlgn="b"/>
                      <a:r>
                        <a:rPr lang="en-US" sz="1100" u="none" strike="noStrike" dirty="0">
                          <a:effectLst/>
                        </a:rPr>
                        <a:t>cfr-fdsys-s:SECTION</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4777910"/>
                  </a:ext>
                </a:extLst>
              </a:tr>
              <a:tr h="182880">
                <a:tc>
                  <a:txBody>
                    <a:bodyPr/>
                    <a:lstStyle/>
                    <a:p>
                      <a:pPr algn="l" fontAlgn="b"/>
                      <a:r>
                        <a:rPr lang="en-US" sz="1100" u="none" strike="noStrike" dirty="0">
                          <a:effectLst/>
                        </a:rPr>
                        <a:t>cfr-fdsys-s:P (paragraph)</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8827990"/>
                  </a:ext>
                </a:extLst>
              </a:tr>
              <a:tr h="182880">
                <a:tc>
                  <a:txBody>
                    <a:bodyPr/>
                    <a:lstStyle/>
                    <a:p>
                      <a:pPr algn="l"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421236"/>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464532202"/>
              </p:ext>
            </p:extLst>
          </p:nvPr>
        </p:nvGraphicFramePr>
        <p:xfrm>
          <a:off x="9741444" y="3300278"/>
          <a:ext cx="1536700" cy="2377440"/>
        </p:xfrm>
        <a:graphic>
          <a:graphicData uri="http://schemas.openxmlformats.org/drawingml/2006/table">
            <a:tbl>
              <a:tblPr>
                <a:tableStyleId>{5C22544A-7EE6-4342-B048-85BDC9FD1C3A}</a:tableStyleId>
              </a:tblPr>
              <a:tblGrid>
                <a:gridCol w="1536700">
                  <a:extLst>
                    <a:ext uri="{9D8B030D-6E8A-4147-A177-3AD203B41FA5}">
                      <a16:colId xmlns:a16="http://schemas.microsoft.com/office/drawing/2014/main" val="3076333402"/>
                    </a:ext>
                  </a:extLst>
                </a:gridCol>
              </a:tblGrid>
              <a:tr h="182880">
                <a:tc>
                  <a:txBody>
                    <a:bodyPr/>
                    <a:lstStyle/>
                    <a:p>
                      <a:pPr algn="l" fontAlgn="b"/>
                      <a:r>
                        <a:rPr lang="en-US" sz="1100" b="1" u="none" strike="noStrike" dirty="0">
                          <a:effectLst/>
                        </a:rPr>
                        <a:t>FRO Legal Reference</a:t>
                      </a:r>
                      <a:endParaRPr lang="en-US"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65721612"/>
                  </a:ext>
                </a:extLst>
              </a:tr>
              <a:tr h="182880">
                <a:tc>
                  <a:txBody>
                    <a:bodyPr/>
                    <a:lstStyle/>
                    <a:p>
                      <a:pPr algn="l" fontAlgn="b"/>
                      <a:r>
                        <a:rPr lang="en-US" sz="1100" b="1" u="none" strike="noStrike" dirty="0">
                          <a:solidFill>
                            <a:srgbClr val="FFC000"/>
                          </a:solidFill>
                          <a:effectLst/>
                        </a:rPr>
                        <a:t>Document Component</a:t>
                      </a:r>
                      <a:endParaRPr lang="en-US" sz="1100" b="1" i="0" u="none" strike="noStrike" dirty="0">
                        <a:solidFill>
                          <a:srgbClr val="FFC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33929296"/>
                  </a:ext>
                </a:extLst>
              </a:tr>
              <a:tr h="182880">
                <a:tc>
                  <a:txBody>
                    <a:bodyPr/>
                    <a:lstStyle/>
                    <a:p>
                      <a:pPr algn="l" fontAlgn="b"/>
                      <a:r>
                        <a:rPr lang="en-US" sz="1100" b="1" u="none" strike="noStrike" dirty="0">
                          <a:solidFill>
                            <a:srgbClr val="FFC000"/>
                          </a:solidFill>
                          <a:effectLst/>
                        </a:rPr>
                        <a:t>Title</a:t>
                      </a:r>
                      <a:endParaRPr lang="en-US" sz="1100" b="1" i="0" u="none" strike="noStrike" dirty="0">
                        <a:solidFill>
                          <a:srgbClr val="FFC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5543810"/>
                  </a:ext>
                </a:extLst>
              </a:tr>
              <a:tr h="182880">
                <a:tc>
                  <a:txBody>
                    <a:bodyPr/>
                    <a:lstStyle/>
                    <a:p>
                      <a:pPr algn="l" fontAlgn="b"/>
                      <a:r>
                        <a:rPr lang="en-US" sz="1100" b="1" u="none" strike="noStrike" dirty="0">
                          <a:solidFill>
                            <a:srgbClr val="FFC000"/>
                          </a:solidFill>
                          <a:effectLst/>
                        </a:rPr>
                        <a:t>Chapter</a:t>
                      </a:r>
                      <a:endParaRPr lang="en-US" sz="1100" b="1" i="0" u="none" strike="noStrike" dirty="0">
                        <a:solidFill>
                          <a:srgbClr val="FFC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17365431"/>
                  </a:ext>
                </a:extLst>
              </a:tr>
              <a:tr h="182880">
                <a:tc>
                  <a:txBody>
                    <a:bodyPr/>
                    <a:lstStyle/>
                    <a:p>
                      <a:pPr algn="l" fontAlgn="b"/>
                      <a:r>
                        <a:rPr lang="en-US" sz="1100" b="1" u="none" strike="noStrike" dirty="0">
                          <a:solidFill>
                            <a:srgbClr val="FFC000"/>
                          </a:solidFill>
                          <a:effectLst/>
                        </a:rPr>
                        <a:t>Chapter Division</a:t>
                      </a:r>
                      <a:endParaRPr lang="en-US" sz="1100" b="1" i="0" u="none" strike="noStrike" dirty="0">
                        <a:solidFill>
                          <a:srgbClr val="FFC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6153953"/>
                  </a:ext>
                </a:extLst>
              </a:tr>
              <a:tr h="182880">
                <a:tc>
                  <a:txBody>
                    <a:bodyPr/>
                    <a:lstStyle/>
                    <a:p>
                      <a:pPr algn="l" fontAlgn="b"/>
                      <a:r>
                        <a:rPr lang="en-US" sz="1100" b="1" u="none" strike="noStrike" dirty="0">
                          <a:solidFill>
                            <a:srgbClr val="FFC000"/>
                          </a:solidFill>
                          <a:effectLst/>
                        </a:rPr>
                        <a:t>Section</a:t>
                      </a:r>
                      <a:endParaRPr lang="en-US" sz="1100" b="1" i="0" u="none" strike="noStrike" dirty="0">
                        <a:solidFill>
                          <a:srgbClr val="FFC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11513337"/>
                  </a:ext>
                </a:extLst>
              </a:tr>
              <a:tr h="182880">
                <a:tc>
                  <a:txBody>
                    <a:bodyPr/>
                    <a:lstStyle/>
                    <a:p>
                      <a:pPr algn="l" fontAlgn="b"/>
                      <a:r>
                        <a:rPr lang="en-US" sz="1100" b="1" u="none" strike="noStrike" dirty="0">
                          <a:solidFill>
                            <a:srgbClr val="FFC000"/>
                          </a:solidFill>
                          <a:effectLst/>
                        </a:rPr>
                        <a:t>Paragraph</a:t>
                      </a:r>
                      <a:endParaRPr lang="en-US" sz="1100" b="1" i="0" u="none" strike="noStrike" dirty="0">
                        <a:solidFill>
                          <a:srgbClr val="FFC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0683491"/>
                  </a:ext>
                </a:extLst>
              </a:tr>
              <a:tr h="182880">
                <a:tc>
                  <a:txBody>
                    <a:bodyPr/>
                    <a:lstStyle/>
                    <a:p>
                      <a:pPr algn="l" fontAlgn="b"/>
                      <a:r>
                        <a:rPr lang="en-US" sz="1100" b="1" u="none" strike="noStrike" dirty="0">
                          <a:solidFill>
                            <a:srgbClr val="7030A0"/>
                          </a:solidFill>
                          <a:effectLst/>
                        </a:rPr>
                        <a:t>divides</a:t>
                      </a:r>
                      <a:endParaRPr lang="en-US" sz="1100" b="1" i="0" u="none" strike="noStrike" dirty="0">
                        <a:solidFill>
                          <a:srgbClr val="7030A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76439945"/>
                  </a:ext>
                </a:extLst>
              </a:tr>
              <a:tr h="182880">
                <a:tc>
                  <a:txBody>
                    <a:bodyPr/>
                    <a:lstStyle/>
                    <a:p>
                      <a:pPr algn="l" fontAlgn="b"/>
                      <a:r>
                        <a:rPr lang="en-US" sz="1100" b="1" u="none" strike="noStrike" dirty="0">
                          <a:solidFill>
                            <a:srgbClr val="7030A0"/>
                          </a:solidFill>
                          <a:effectLst/>
                        </a:rPr>
                        <a:t>refers to</a:t>
                      </a:r>
                      <a:endParaRPr lang="en-US" sz="1100" b="1" i="0" u="none" strike="noStrike" dirty="0">
                        <a:solidFill>
                          <a:srgbClr val="7030A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42330256"/>
                  </a:ext>
                </a:extLst>
              </a:tr>
              <a:tr h="182880">
                <a:tc>
                  <a:txBody>
                    <a:bodyPr/>
                    <a:lstStyle/>
                    <a:p>
                      <a:pPr algn="l" fontAlgn="b"/>
                      <a:r>
                        <a:rPr lang="en-US" sz="1100" b="1" u="none" strike="noStrike" dirty="0">
                          <a:solidFill>
                            <a:srgbClr val="00B050"/>
                          </a:solidFill>
                          <a:effectLst/>
                        </a:rPr>
                        <a:t>Heading</a:t>
                      </a:r>
                      <a:endParaRPr lang="en-US" sz="1100" b="1" i="0" u="none" strike="noStrike" dirty="0">
                        <a:solidFill>
                          <a:srgbClr val="00B05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4275761"/>
                  </a:ext>
                </a:extLst>
              </a:tr>
              <a:tr h="182880">
                <a:tc>
                  <a:txBody>
                    <a:bodyPr/>
                    <a:lstStyle/>
                    <a:p>
                      <a:pPr algn="l" fontAlgn="b"/>
                      <a:r>
                        <a:rPr lang="en-US" sz="1100" b="1" u="none" strike="noStrike" dirty="0">
                          <a:solidFill>
                            <a:srgbClr val="00B050"/>
                          </a:solidFill>
                          <a:effectLst/>
                        </a:rPr>
                        <a:t>Subject</a:t>
                      </a:r>
                      <a:endParaRPr lang="en-US" sz="1100" b="1" i="0" u="none" strike="noStrike" dirty="0">
                        <a:solidFill>
                          <a:srgbClr val="00B05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76707321"/>
                  </a:ext>
                </a:extLst>
              </a:tr>
              <a:tr h="182880">
                <a:tc>
                  <a:txBody>
                    <a:bodyPr/>
                    <a:lstStyle/>
                    <a:p>
                      <a:pPr algn="l" fontAlgn="b"/>
                      <a:r>
                        <a:rPr lang="en-US" sz="1100" b="1" u="none" strike="noStrike" dirty="0">
                          <a:solidFill>
                            <a:srgbClr val="00B050"/>
                          </a:solidFill>
                          <a:effectLst/>
                        </a:rPr>
                        <a:t>Text</a:t>
                      </a:r>
                      <a:endParaRPr lang="en-US" sz="1100" b="1" i="0" u="none" strike="noStrike" dirty="0">
                        <a:solidFill>
                          <a:srgbClr val="00B05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70117243"/>
                  </a:ext>
                </a:extLst>
              </a:tr>
              <a:tr h="182880">
                <a:tc>
                  <a:txBody>
                    <a:bodyPr/>
                    <a:lstStyle/>
                    <a:p>
                      <a:pPr algn="l" fontAlgn="b"/>
                      <a:r>
                        <a:rPr lang="en-US" sz="1100" b="1" u="none" strike="noStrike" dirty="0">
                          <a:solidFill>
                            <a:srgbClr val="00B050"/>
                          </a:solidFill>
                          <a:effectLst/>
                        </a:rPr>
                        <a:t>Identifier</a:t>
                      </a:r>
                      <a:endParaRPr lang="en-US" sz="1100" b="1" i="0" u="none" strike="noStrike" dirty="0">
                        <a:solidFill>
                          <a:srgbClr val="00B05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68972828"/>
                  </a:ext>
                </a:extLst>
              </a:tr>
            </a:tbl>
          </a:graphicData>
        </a:graphic>
      </p:graphicFrame>
      <p:sp>
        <p:nvSpPr>
          <p:cNvPr id="26" name="Flowchart: Magnetic Disk 25"/>
          <p:cNvSpPr/>
          <p:nvPr/>
        </p:nvSpPr>
        <p:spPr>
          <a:xfrm>
            <a:off x="9397307" y="1529468"/>
            <a:ext cx="2194560" cy="45720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400" dirty="0">
              <a:solidFill>
                <a:schemeClr val="tx1"/>
              </a:solidFill>
            </a:endParaRPr>
          </a:p>
        </p:txBody>
      </p:sp>
      <p:sp>
        <p:nvSpPr>
          <p:cNvPr id="31" name="TextBox 30"/>
          <p:cNvSpPr txBox="1"/>
          <p:nvPr/>
        </p:nvSpPr>
        <p:spPr>
          <a:xfrm>
            <a:off x="3687891" y="2451554"/>
            <a:ext cx="1341845" cy="1200329"/>
          </a:xfrm>
          <a:prstGeom prst="rect">
            <a:avLst/>
          </a:prstGeom>
          <a:noFill/>
          <a:ln>
            <a:solidFill>
              <a:schemeClr val="tx1"/>
            </a:solidFill>
          </a:ln>
        </p:spPr>
        <p:txBody>
          <a:bodyPr wrap="square" rtlCol="0">
            <a:spAutoFit/>
          </a:bodyPr>
          <a:lstStyle/>
          <a:p>
            <a:r>
              <a:rPr lang="en-US" sz="1200" b="1" dirty="0"/>
              <a:t>Extract</a:t>
            </a:r>
            <a:r>
              <a:rPr lang="en-US" sz="1200" dirty="0"/>
              <a:t> the USC source data.</a:t>
            </a:r>
          </a:p>
          <a:p>
            <a:r>
              <a:rPr lang="en-US" sz="1200" dirty="0"/>
              <a:t>Import into United States Legislative Model (USLM) classes. </a:t>
            </a:r>
          </a:p>
        </p:txBody>
      </p:sp>
      <p:sp>
        <p:nvSpPr>
          <p:cNvPr id="32" name="TextBox 31"/>
          <p:cNvSpPr txBox="1"/>
          <p:nvPr/>
        </p:nvSpPr>
        <p:spPr>
          <a:xfrm>
            <a:off x="3723273" y="4219393"/>
            <a:ext cx="1341845" cy="1200329"/>
          </a:xfrm>
          <a:prstGeom prst="rect">
            <a:avLst/>
          </a:prstGeom>
          <a:noFill/>
          <a:ln>
            <a:solidFill>
              <a:schemeClr val="tx1"/>
            </a:solidFill>
          </a:ln>
        </p:spPr>
        <p:txBody>
          <a:bodyPr wrap="square" rtlCol="0">
            <a:spAutoFit/>
          </a:bodyPr>
          <a:lstStyle/>
          <a:p>
            <a:r>
              <a:rPr lang="en-US" sz="1200" dirty="0"/>
              <a:t>Extract the CFR source data.</a:t>
            </a:r>
          </a:p>
          <a:p>
            <a:r>
              <a:rPr lang="en-US" sz="1200" b="1" dirty="0"/>
              <a:t>Import</a:t>
            </a:r>
            <a:r>
              <a:rPr lang="en-US" sz="1200" dirty="0"/>
              <a:t> into Federal Digital System (FDSys) classes</a:t>
            </a:r>
          </a:p>
        </p:txBody>
      </p:sp>
      <p:sp>
        <p:nvSpPr>
          <p:cNvPr id="33" name="TextBox 32"/>
          <p:cNvSpPr txBox="1"/>
          <p:nvPr/>
        </p:nvSpPr>
        <p:spPr>
          <a:xfrm>
            <a:off x="7791698" y="2486867"/>
            <a:ext cx="1341845" cy="3416320"/>
          </a:xfrm>
          <a:prstGeom prst="rect">
            <a:avLst/>
          </a:prstGeom>
          <a:noFill/>
          <a:ln>
            <a:solidFill>
              <a:schemeClr val="tx1"/>
            </a:solidFill>
          </a:ln>
        </p:spPr>
        <p:txBody>
          <a:bodyPr wrap="square" rtlCol="0">
            <a:spAutoFit/>
          </a:bodyPr>
          <a:lstStyle/>
          <a:p>
            <a:r>
              <a:rPr lang="en-US" sz="1200" b="1" dirty="0"/>
              <a:t>Transform</a:t>
            </a:r>
            <a:r>
              <a:rPr lang="en-US" sz="1200" dirty="0"/>
              <a:t> USLM/FDSys staging instances.</a:t>
            </a:r>
          </a:p>
          <a:p>
            <a:r>
              <a:rPr lang="en-US" sz="1200" dirty="0"/>
              <a:t>Load the information into ontology classes.</a:t>
            </a:r>
          </a:p>
          <a:p>
            <a:endParaRPr lang="en-US" sz="1200" dirty="0"/>
          </a:p>
          <a:p>
            <a:r>
              <a:rPr lang="en-US" sz="1200" dirty="0"/>
              <a:t>The inference engine executes rules attached to the source class:</a:t>
            </a:r>
          </a:p>
          <a:p>
            <a:r>
              <a:rPr lang="en-US" sz="1200" b="1" dirty="0"/>
              <a:t>Mapping rules</a:t>
            </a:r>
            <a:r>
              <a:rPr lang="en-US" sz="1200" dirty="0"/>
              <a:t> perform simple triple movement.</a:t>
            </a:r>
          </a:p>
          <a:p>
            <a:r>
              <a:rPr lang="en-US" sz="1200" b="1" dirty="0"/>
              <a:t>SPARQL rules </a:t>
            </a:r>
            <a:r>
              <a:rPr lang="en-US" sz="1200" dirty="0"/>
              <a:t>CONSTRUCT complex transformations.</a:t>
            </a:r>
          </a:p>
        </p:txBody>
      </p:sp>
      <p:cxnSp>
        <p:nvCxnSpPr>
          <p:cNvPr id="35" name="Straight Arrow Connector 34"/>
          <p:cNvCxnSpPr>
            <a:endCxn id="31" idx="1"/>
          </p:cNvCxnSpPr>
          <p:nvPr/>
        </p:nvCxnSpPr>
        <p:spPr>
          <a:xfrm>
            <a:off x="3424127" y="3051718"/>
            <a:ext cx="263764" cy="1"/>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431415" y="4936289"/>
            <a:ext cx="291858" cy="1"/>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3"/>
          </p:cNvCxnSpPr>
          <p:nvPr/>
        </p:nvCxnSpPr>
        <p:spPr>
          <a:xfrm>
            <a:off x="5029736" y="3051719"/>
            <a:ext cx="522412" cy="325349"/>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065118" y="4936289"/>
            <a:ext cx="487030" cy="1"/>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8" idx="4"/>
          </p:cNvCxnSpPr>
          <p:nvPr/>
        </p:nvCxnSpPr>
        <p:spPr>
          <a:xfrm>
            <a:off x="7447561" y="3815468"/>
            <a:ext cx="344137"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26" idx="2"/>
          </p:cNvCxnSpPr>
          <p:nvPr/>
        </p:nvCxnSpPr>
        <p:spPr>
          <a:xfrm>
            <a:off x="9133543" y="3815468"/>
            <a:ext cx="263764"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8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365125"/>
            <a:ext cx="10924198" cy="914400"/>
          </a:xfrm>
        </p:spPr>
        <p:txBody>
          <a:bodyPr>
            <a:normAutofit fontScale="90000"/>
          </a:bodyPr>
          <a:lstStyle/>
          <a:p>
            <a:r>
              <a:rPr lang="en-US" dirty="0"/>
              <a:t>Code of Federal Regulations Physical Load Model</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10" name="Flowchart: Document 9"/>
          <p:cNvSpPr/>
          <p:nvPr/>
        </p:nvSpPr>
        <p:spPr>
          <a:xfrm>
            <a:off x="1065664" y="2531599"/>
            <a:ext cx="2267432" cy="541846"/>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XSD</a:t>
            </a:r>
            <a:endParaRPr lang="en-US" sz="1000" dirty="0">
              <a:solidFill>
                <a:schemeClr val="tx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639367269"/>
              </p:ext>
            </p:extLst>
          </p:nvPr>
        </p:nvGraphicFramePr>
        <p:xfrm>
          <a:off x="1204926" y="4088131"/>
          <a:ext cx="1778000" cy="73152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CFR-2015-title12-vol2-part217</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r h="182880">
                <a:tc>
                  <a:txBody>
                    <a:bodyPr/>
                    <a:lstStyle/>
                    <a:p>
                      <a:pPr algn="l" fontAlgn="b"/>
                      <a:r>
                        <a:rPr lang="en-US" sz="1100" u="none" strike="noStrike" dirty="0">
                          <a:effectLst/>
                        </a:rPr>
                        <a:t>CFR-2015-title12-vol3-part225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2478808"/>
                  </a:ext>
                </a:extLst>
              </a:tr>
              <a:tr h="182880">
                <a:tc>
                  <a:txBody>
                    <a:bodyPr/>
                    <a:lstStyle/>
                    <a:p>
                      <a:pPr algn="l" fontAlgn="b"/>
                      <a:r>
                        <a:rPr lang="en-US" sz="1100" u="none" strike="noStrike" dirty="0">
                          <a:effectLst/>
                        </a:rPr>
                        <a:t>CFR-2013-title12-vol4-part252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0239716"/>
                  </a:ext>
                </a:extLst>
              </a:tr>
              <a:tr h="182880">
                <a:tc>
                  <a:txBody>
                    <a:bodyPr/>
                    <a:lstStyle/>
                    <a:p>
                      <a:pPr algn="l" fontAlgn="b"/>
                      <a:r>
                        <a:rPr lang="en-US" sz="1100" u="none" strike="noStrike" dirty="0">
                          <a:effectLst/>
                        </a:rPr>
                        <a:t>CFR-2012-title17-vol3-part275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01110999"/>
                  </a:ext>
                </a:extLst>
              </a:tr>
            </a:tbl>
          </a:graphicData>
        </a:graphic>
      </p:graphicFrame>
      <p:sp>
        <p:nvSpPr>
          <p:cNvPr id="15" name="Flowchart: Multidocument 14"/>
          <p:cNvSpPr/>
          <p:nvPr/>
        </p:nvSpPr>
        <p:spPr>
          <a:xfrm>
            <a:off x="1065664" y="3497403"/>
            <a:ext cx="2267432" cy="1588129"/>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XML</a:t>
            </a:r>
          </a:p>
        </p:txBody>
      </p:sp>
      <p:graphicFrame>
        <p:nvGraphicFramePr>
          <p:cNvPr id="18" name="Table 17"/>
          <p:cNvGraphicFramePr>
            <a:graphicFrameLocks noGrp="1"/>
          </p:cNvGraphicFramePr>
          <p:nvPr>
            <p:extLst>
              <p:ext uri="{D42A27DB-BD31-4B8C-83A1-F6EECF244321}">
                <p14:modId xmlns:p14="http://schemas.microsoft.com/office/powerpoint/2010/main" val="1073280366"/>
              </p:ext>
            </p:extLst>
          </p:nvPr>
        </p:nvGraphicFramePr>
        <p:xfrm>
          <a:off x="1211901" y="2772188"/>
          <a:ext cx="1778000" cy="18288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CFRMergedXML</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bl>
          </a:graphicData>
        </a:graphic>
      </p:graphicFrame>
      <p:sp>
        <p:nvSpPr>
          <p:cNvPr id="20" name="Flowchart: Process 19"/>
          <p:cNvSpPr/>
          <p:nvPr/>
        </p:nvSpPr>
        <p:spPr>
          <a:xfrm>
            <a:off x="3686788" y="3671715"/>
            <a:ext cx="1060314" cy="95410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Open as Semantic XML Document</a:t>
            </a:r>
          </a:p>
        </p:txBody>
      </p:sp>
      <p:pic>
        <p:nvPicPr>
          <p:cNvPr id="22" name="Picture 21"/>
          <p:cNvPicPr>
            <a:picLocks noChangeAspect="1"/>
          </p:cNvPicPr>
          <p:nvPr/>
        </p:nvPicPr>
        <p:blipFill>
          <a:blip r:embed="rId2"/>
          <a:stretch>
            <a:fillRect/>
          </a:stretch>
        </p:blipFill>
        <p:spPr>
          <a:xfrm>
            <a:off x="1077166" y="2081977"/>
            <a:ext cx="426860" cy="340605"/>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735322765"/>
              </p:ext>
            </p:extLst>
          </p:nvPr>
        </p:nvGraphicFramePr>
        <p:xfrm>
          <a:off x="8283245" y="4074250"/>
          <a:ext cx="1778000" cy="73152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CFR-2015-title12-vol2-part217</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r h="182880">
                <a:tc>
                  <a:txBody>
                    <a:bodyPr/>
                    <a:lstStyle/>
                    <a:p>
                      <a:pPr algn="l" fontAlgn="b"/>
                      <a:r>
                        <a:rPr lang="en-US" sz="1100" u="none" strike="noStrike" dirty="0">
                          <a:effectLst/>
                        </a:rPr>
                        <a:t>CFR-2015-title12-vol3-part225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2478808"/>
                  </a:ext>
                </a:extLst>
              </a:tr>
              <a:tr h="182880">
                <a:tc>
                  <a:txBody>
                    <a:bodyPr/>
                    <a:lstStyle/>
                    <a:p>
                      <a:pPr algn="l" fontAlgn="b"/>
                      <a:r>
                        <a:rPr lang="en-US" sz="1100" u="none" strike="noStrike" dirty="0">
                          <a:effectLst/>
                        </a:rPr>
                        <a:t>CFR-2013-title12-vol4-part252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0239716"/>
                  </a:ext>
                </a:extLst>
              </a:tr>
              <a:tr h="182880">
                <a:tc>
                  <a:txBody>
                    <a:bodyPr/>
                    <a:lstStyle/>
                    <a:p>
                      <a:pPr algn="l" fontAlgn="b"/>
                      <a:r>
                        <a:rPr lang="en-US" sz="1100" u="none" strike="noStrike" dirty="0">
                          <a:effectLst/>
                        </a:rPr>
                        <a:t>CFR-2012-title17-vol3-part275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01110999"/>
                  </a:ext>
                </a:extLst>
              </a:tr>
            </a:tbl>
          </a:graphicData>
        </a:graphic>
      </p:graphicFrame>
      <p:sp>
        <p:nvSpPr>
          <p:cNvPr id="26" name="Flowchart: Multidocument 25"/>
          <p:cNvSpPr/>
          <p:nvPr/>
        </p:nvSpPr>
        <p:spPr>
          <a:xfrm>
            <a:off x="8185925" y="3497403"/>
            <a:ext cx="2267432" cy="1588129"/>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RDF/OWL (TTL)</a:t>
            </a:r>
            <a:endParaRPr lang="en-US" sz="1000" dirty="0">
              <a:solidFill>
                <a:schemeClr val="tx1"/>
              </a:solidFill>
            </a:endParaRPr>
          </a:p>
          <a:p>
            <a:pPr algn="ctr"/>
            <a:endParaRPr lang="en-US" sz="1400" dirty="0">
              <a:solidFill>
                <a:schemeClr val="tx1"/>
              </a:solidFill>
            </a:endParaRPr>
          </a:p>
        </p:txBody>
      </p:sp>
      <p:sp>
        <p:nvSpPr>
          <p:cNvPr id="27" name="Flowchart: Document 26"/>
          <p:cNvSpPr/>
          <p:nvPr/>
        </p:nvSpPr>
        <p:spPr>
          <a:xfrm>
            <a:off x="8185925" y="2528770"/>
            <a:ext cx="2267432" cy="541846"/>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RDF/OWL (TTL)</a:t>
            </a:r>
            <a:endParaRPr lang="en-US" sz="1000" dirty="0">
              <a:solidFill>
                <a:schemeClr val="tx1"/>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3113905437"/>
              </p:ext>
            </p:extLst>
          </p:nvPr>
        </p:nvGraphicFramePr>
        <p:xfrm>
          <a:off x="8283245" y="2791926"/>
          <a:ext cx="1778000" cy="18288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CFR_FDSys_Schema</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bl>
          </a:graphicData>
        </a:graphic>
      </p:graphicFrame>
      <p:cxnSp>
        <p:nvCxnSpPr>
          <p:cNvPr id="30" name="Straight Arrow Connector 29"/>
          <p:cNvCxnSpPr>
            <a:stCxn id="15" idx="0"/>
            <a:endCxn id="10" idx="2"/>
          </p:cNvCxnSpPr>
          <p:nvPr/>
        </p:nvCxnSpPr>
        <p:spPr>
          <a:xfrm flipH="1" flipV="1">
            <a:off x="2199380" y="3037623"/>
            <a:ext cx="155991" cy="459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6" idx="0"/>
            <a:endCxn id="27" idx="2"/>
          </p:cNvCxnSpPr>
          <p:nvPr/>
        </p:nvCxnSpPr>
        <p:spPr>
          <a:xfrm flipH="1" flipV="1">
            <a:off x="9319641" y="3034794"/>
            <a:ext cx="155991" cy="46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ontent Placeholder 8"/>
          <p:cNvSpPr txBox="1">
            <a:spLocks/>
          </p:cNvSpPr>
          <p:nvPr/>
        </p:nvSpPr>
        <p:spPr>
          <a:xfrm>
            <a:off x="1421908" y="2027212"/>
            <a:ext cx="3336605" cy="450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https://www.gpo.gov/fdsys/bulkdata/CFR/</a:t>
            </a:r>
            <a:r>
              <a:rPr lang="en-US" sz="1400" dirty="0"/>
              <a:t> </a:t>
            </a:r>
            <a:r>
              <a:rPr lang="en-US" sz="1400" dirty="0">
                <a:solidFill>
                  <a:srgbClr val="00B0F0"/>
                </a:solidFill>
              </a:rPr>
              <a:t> </a:t>
            </a:r>
          </a:p>
        </p:txBody>
      </p:sp>
      <p:pic>
        <p:nvPicPr>
          <p:cNvPr id="37" name="Picture 36"/>
          <p:cNvPicPr>
            <a:picLocks noChangeAspect="1"/>
          </p:cNvPicPr>
          <p:nvPr/>
        </p:nvPicPr>
        <p:blipFill>
          <a:blip r:embed="rId2"/>
          <a:stretch>
            <a:fillRect/>
          </a:stretch>
        </p:blipFill>
        <p:spPr>
          <a:xfrm>
            <a:off x="8166515" y="2091587"/>
            <a:ext cx="402771" cy="321384"/>
          </a:xfrm>
          <a:prstGeom prst="rect">
            <a:avLst/>
          </a:prstGeom>
        </p:spPr>
      </p:pic>
      <p:sp>
        <p:nvSpPr>
          <p:cNvPr id="38" name="Content Placeholder 8"/>
          <p:cNvSpPr txBox="1">
            <a:spLocks/>
          </p:cNvSpPr>
          <p:nvPr/>
        </p:nvSpPr>
        <p:spPr>
          <a:xfrm>
            <a:off x="8501184" y="2039913"/>
            <a:ext cx="2399619" cy="424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4"/>
              </a:rPr>
              <a:t>https://finregont.com/fro/cfr/</a:t>
            </a:r>
            <a:r>
              <a:rPr lang="en-US" sz="1400" dirty="0"/>
              <a:t> </a:t>
            </a:r>
          </a:p>
        </p:txBody>
      </p:sp>
      <p:sp>
        <p:nvSpPr>
          <p:cNvPr id="39" name="Flowchart: Process 38"/>
          <p:cNvSpPr/>
          <p:nvPr/>
        </p:nvSpPr>
        <p:spPr>
          <a:xfrm>
            <a:off x="3635568" y="2535747"/>
            <a:ext cx="1060314" cy="52322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Import XML Schema</a:t>
            </a:r>
          </a:p>
        </p:txBody>
      </p:sp>
      <p:sp>
        <p:nvSpPr>
          <p:cNvPr id="41" name="Flowchart: Process 40"/>
          <p:cNvSpPr/>
          <p:nvPr/>
        </p:nvSpPr>
        <p:spPr>
          <a:xfrm>
            <a:off x="5009609" y="3671762"/>
            <a:ext cx="1060314" cy="52322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Export RDF Graph</a:t>
            </a:r>
          </a:p>
        </p:txBody>
      </p:sp>
      <p:sp>
        <p:nvSpPr>
          <p:cNvPr id="42" name="Flowchart: Process 41"/>
          <p:cNvSpPr/>
          <p:nvPr/>
        </p:nvSpPr>
        <p:spPr>
          <a:xfrm>
            <a:off x="6488583" y="3671715"/>
            <a:ext cx="1248960" cy="95410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Import CFR_FDSys</a:t>
            </a:r>
          </a:p>
          <a:p>
            <a:pPr algn="ctr"/>
            <a:r>
              <a:rPr lang="en-US" sz="1400" dirty="0">
                <a:solidFill>
                  <a:schemeClr val="tx1"/>
                </a:solidFill>
              </a:rPr>
              <a:t>Strip schema elements</a:t>
            </a:r>
          </a:p>
        </p:txBody>
      </p:sp>
      <p:sp>
        <p:nvSpPr>
          <p:cNvPr id="43" name="Flowchart: Process 42"/>
          <p:cNvSpPr/>
          <p:nvPr/>
        </p:nvSpPr>
        <p:spPr>
          <a:xfrm>
            <a:off x="5034867" y="2535747"/>
            <a:ext cx="1060314" cy="52322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Export RDF graph</a:t>
            </a:r>
          </a:p>
        </p:txBody>
      </p:sp>
      <p:sp>
        <p:nvSpPr>
          <p:cNvPr id="44" name="Flowchart: Process 43"/>
          <p:cNvSpPr/>
          <p:nvPr/>
        </p:nvSpPr>
        <p:spPr>
          <a:xfrm>
            <a:off x="6486307" y="2513701"/>
            <a:ext cx="1248960" cy="52322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Strip generic classes</a:t>
            </a:r>
          </a:p>
        </p:txBody>
      </p:sp>
      <p:cxnSp>
        <p:nvCxnSpPr>
          <p:cNvPr id="45" name="Straight Arrow Connector 44"/>
          <p:cNvCxnSpPr>
            <a:endCxn id="39" idx="1"/>
          </p:cNvCxnSpPr>
          <p:nvPr/>
        </p:nvCxnSpPr>
        <p:spPr>
          <a:xfrm>
            <a:off x="3333096" y="2791927"/>
            <a:ext cx="302472" cy="543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397636" y="3129701"/>
            <a:ext cx="899571" cy="261610"/>
          </a:xfrm>
          <a:prstGeom prst="rect">
            <a:avLst/>
          </a:prstGeom>
          <a:noFill/>
        </p:spPr>
        <p:txBody>
          <a:bodyPr wrap="square" rtlCol="0">
            <a:spAutoFit/>
          </a:bodyPr>
          <a:lstStyle/>
          <a:p>
            <a:r>
              <a:rPr lang="en-US" sz="1100" dirty="0">
                <a:solidFill>
                  <a:srgbClr val="00B0F0"/>
                </a:solidFill>
              </a:rPr>
              <a:t>owl:imports</a:t>
            </a:r>
          </a:p>
        </p:txBody>
      </p:sp>
      <p:sp>
        <p:nvSpPr>
          <p:cNvPr id="52" name="TextBox 51"/>
          <p:cNvSpPr txBox="1"/>
          <p:nvPr/>
        </p:nvSpPr>
        <p:spPr>
          <a:xfrm>
            <a:off x="2316373" y="3129701"/>
            <a:ext cx="1419049" cy="261610"/>
          </a:xfrm>
          <a:prstGeom prst="rect">
            <a:avLst/>
          </a:prstGeom>
          <a:noFill/>
        </p:spPr>
        <p:txBody>
          <a:bodyPr wrap="square" rtlCol="0">
            <a:spAutoFit/>
          </a:bodyPr>
          <a:lstStyle/>
          <a:p>
            <a:r>
              <a:rPr lang="en-US" sz="1100" dirty="0">
                <a:solidFill>
                  <a:srgbClr val="00B0F0"/>
                </a:solidFill>
              </a:rPr>
              <a:t>xsi:schemaLocation</a:t>
            </a:r>
          </a:p>
        </p:txBody>
      </p:sp>
      <p:cxnSp>
        <p:nvCxnSpPr>
          <p:cNvPr id="53" name="Straight Arrow Connector 52"/>
          <p:cNvCxnSpPr>
            <a:stCxn id="39" idx="3"/>
            <a:endCxn id="43" idx="1"/>
          </p:cNvCxnSpPr>
          <p:nvPr/>
        </p:nvCxnSpPr>
        <p:spPr>
          <a:xfrm>
            <a:off x="4695882" y="2797357"/>
            <a:ext cx="338985"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41" idx="1"/>
          </p:cNvCxnSpPr>
          <p:nvPr/>
        </p:nvCxnSpPr>
        <p:spPr>
          <a:xfrm>
            <a:off x="4747102" y="3933372"/>
            <a:ext cx="262507"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095181" y="2785456"/>
            <a:ext cx="391126" cy="647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27" idx="1"/>
          </p:cNvCxnSpPr>
          <p:nvPr/>
        </p:nvCxnSpPr>
        <p:spPr>
          <a:xfrm>
            <a:off x="7737543" y="2791926"/>
            <a:ext cx="448382" cy="7767"/>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333095" y="3926783"/>
            <a:ext cx="335769"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04649" y="3919613"/>
            <a:ext cx="381658"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7737543" y="3919613"/>
            <a:ext cx="428972"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49548" y="1186512"/>
            <a:ext cx="10693775" cy="646331"/>
          </a:xfrm>
          <a:prstGeom prst="rect">
            <a:avLst/>
          </a:prstGeom>
        </p:spPr>
        <p:txBody>
          <a:bodyPr wrap="square">
            <a:spAutoFit/>
          </a:bodyPr>
          <a:lstStyle/>
          <a:p>
            <a:r>
              <a:rPr lang="en-US" dirty="0">
                <a:solidFill>
                  <a:srgbClr val="00B0F0"/>
                </a:solidFill>
              </a:rPr>
              <a:t>While the Logical integration model referred to persistent storage, business concepts and ontology classes, the Physical Load Models names the websites and files. </a:t>
            </a:r>
          </a:p>
        </p:txBody>
      </p:sp>
      <p:sp>
        <p:nvSpPr>
          <p:cNvPr id="74" name="TextBox 73"/>
          <p:cNvSpPr txBox="1"/>
          <p:nvPr/>
        </p:nvSpPr>
        <p:spPr>
          <a:xfrm>
            <a:off x="849548" y="5247880"/>
            <a:ext cx="4345022" cy="954107"/>
          </a:xfrm>
          <a:prstGeom prst="rect">
            <a:avLst/>
          </a:prstGeom>
          <a:noFill/>
        </p:spPr>
        <p:txBody>
          <a:bodyPr wrap="square" rtlCol="0">
            <a:spAutoFit/>
          </a:bodyPr>
          <a:lstStyle/>
          <a:p>
            <a:r>
              <a:rPr lang="en-US" sz="1400" dirty="0"/>
              <a:t>We download CFR XML files and schema from the GPO website, bulk data directory. The ontology editor imports the XSD and converts XML to a Semantic view. We export the both RDF Graphs to target OWL (turtle) files.</a:t>
            </a:r>
          </a:p>
        </p:txBody>
      </p:sp>
      <p:sp>
        <p:nvSpPr>
          <p:cNvPr id="84" name="TextBox 83"/>
          <p:cNvSpPr txBox="1"/>
          <p:nvPr/>
        </p:nvSpPr>
        <p:spPr>
          <a:xfrm>
            <a:off x="6095181" y="5245312"/>
            <a:ext cx="4345022" cy="954107"/>
          </a:xfrm>
          <a:prstGeom prst="rect">
            <a:avLst/>
          </a:prstGeom>
          <a:noFill/>
        </p:spPr>
        <p:txBody>
          <a:bodyPr wrap="square" rtlCol="0">
            <a:spAutoFit/>
          </a:bodyPr>
          <a:lstStyle/>
          <a:p>
            <a:r>
              <a:rPr lang="en-US" sz="1400" dirty="0"/>
              <a:t>For staging we want a single OWL file with class definitions for the CFR concepts (Section Paragraph Note etc.) All four instance data files import the common class definitions. </a:t>
            </a:r>
          </a:p>
        </p:txBody>
      </p:sp>
      <p:cxnSp>
        <p:nvCxnSpPr>
          <p:cNvPr id="40" name="Straight Arrow Connector 39"/>
          <p:cNvCxnSpPr>
            <a:stCxn id="42" idx="0"/>
            <a:endCxn id="44" idx="2"/>
          </p:cNvCxnSpPr>
          <p:nvPr/>
        </p:nvCxnSpPr>
        <p:spPr>
          <a:xfrm flipH="1" flipV="1">
            <a:off x="7110787" y="3036921"/>
            <a:ext cx="2276" cy="634794"/>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27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CFR XML Source</a:t>
            </a:r>
          </a:p>
        </p:txBody>
      </p:sp>
      <p:sp>
        <p:nvSpPr>
          <p:cNvPr id="4" name="Footer Placeholder 3"/>
          <p:cNvSpPr>
            <a:spLocks noGrp="1"/>
          </p:cNvSpPr>
          <p:nvPr>
            <p:ph type="ftr" sz="quarter" idx="11"/>
          </p:nvPr>
        </p:nvSpPr>
        <p:spPr/>
        <p:txBody>
          <a:bodyPr/>
          <a:lstStyle/>
          <a:p>
            <a:r>
              <a:rPr lang="en-US" dirty="0"/>
              <a:t>Jayzed Data Models © 2016</a:t>
            </a:r>
          </a:p>
        </p:txBody>
      </p:sp>
      <p:sp>
        <p:nvSpPr>
          <p:cNvPr id="10" name="Rectangle 9"/>
          <p:cNvSpPr/>
          <p:nvPr/>
        </p:nvSpPr>
        <p:spPr>
          <a:xfrm>
            <a:off x="849548" y="4780996"/>
            <a:ext cx="10280244" cy="1409617"/>
          </a:xfrm>
          <a:prstGeom prst="rect">
            <a:avLst/>
          </a:prstGeom>
        </p:spPr>
        <p:txBody>
          <a:bodyPr wrap="square">
            <a:spAutoFit/>
          </a:bodyPr>
          <a:lstStyle/>
          <a:p>
            <a:pPr>
              <a:lnSpc>
                <a:spcPct val="107000"/>
              </a:lnSpc>
            </a:pP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SECTION</a:t>
            </a:r>
            <a:r>
              <a:rPr lang="en-US" sz="1000" dirty="0">
                <a:solidFill>
                  <a:srgbClr val="008080"/>
                </a:solidFill>
                <a:latin typeface="Courier New" panose="02070309020205020404" pitchFamily="49" charset="0"/>
                <a:ea typeface="Calibri" panose="020F0502020204030204" pitchFamily="34" charset="0"/>
                <a:cs typeface="Cordia New"/>
              </a:rPr>
              <a:t>&gt;</a:t>
            </a:r>
            <a:endParaRPr lang="en-US" sz="1000" dirty="0">
              <a:latin typeface="Calibri" panose="020F0502020204030204" pitchFamily="34" charset="0"/>
              <a:ea typeface="Calibri" panose="020F0502020204030204" pitchFamily="34" charset="0"/>
              <a:cs typeface="Cordia New"/>
            </a:endParaRPr>
          </a:p>
          <a:p>
            <a:pPr indent="457200">
              <a:lnSpc>
                <a:spcPct val="107000"/>
              </a:lnSpc>
            </a:pP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SECTNO</a:t>
            </a:r>
            <a:r>
              <a:rPr lang="en-US" sz="1000" dirty="0">
                <a:solidFill>
                  <a:srgbClr val="008080"/>
                </a:solidFill>
                <a:latin typeface="Courier New" panose="02070309020205020404" pitchFamily="49" charset="0"/>
                <a:ea typeface="Calibri" panose="020F0502020204030204" pitchFamily="34" charset="0"/>
                <a:cs typeface="Cordia New"/>
              </a:rPr>
              <a:t>&gt;</a:t>
            </a:r>
            <a:r>
              <a:rPr lang="en-US" sz="1000" dirty="0">
                <a:solidFill>
                  <a:srgbClr val="000000"/>
                </a:solidFill>
                <a:latin typeface="Courier New" panose="02070309020205020404" pitchFamily="49" charset="0"/>
                <a:ea typeface="Calibri" panose="020F0502020204030204" pitchFamily="34" charset="0"/>
                <a:cs typeface="Cordia New"/>
              </a:rPr>
              <a:t>§ 275.203(m)-1</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SECTNO</a:t>
            </a:r>
            <a:r>
              <a:rPr lang="en-US" sz="1000" dirty="0">
                <a:solidFill>
                  <a:srgbClr val="008080"/>
                </a:solidFill>
                <a:latin typeface="Courier New" panose="02070309020205020404" pitchFamily="49" charset="0"/>
                <a:ea typeface="Calibri" panose="020F0502020204030204" pitchFamily="34" charset="0"/>
                <a:cs typeface="Cordia New"/>
              </a:rPr>
              <a:t>&gt;</a:t>
            </a:r>
            <a:endParaRPr lang="en-US" sz="1000" dirty="0">
              <a:latin typeface="Calibri" panose="020F0502020204030204" pitchFamily="34" charset="0"/>
              <a:ea typeface="Calibri" panose="020F0502020204030204" pitchFamily="34" charset="0"/>
              <a:cs typeface="Cordia New"/>
            </a:endParaRPr>
          </a:p>
          <a:p>
            <a:pPr>
              <a:lnSpc>
                <a:spcPct val="107000"/>
              </a:lnSpc>
            </a:pPr>
            <a:r>
              <a:rPr lang="en-US" sz="1000" dirty="0">
                <a:solidFill>
                  <a:srgbClr val="000000"/>
                </a:solidFill>
                <a:latin typeface="Courier New" panose="02070309020205020404" pitchFamily="49" charset="0"/>
                <a:ea typeface="Calibri" panose="020F0502020204030204" pitchFamily="34" charset="0"/>
                <a:cs typeface="Cordia New"/>
              </a:rPr>
              <a:t>      </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SUBJECT</a:t>
            </a:r>
            <a:r>
              <a:rPr lang="en-US" sz="1000" dirty="0">
                <a:solidFill>
                  <a:srgbClr val="008080"/>
                </a:solidFill>
                <a:latin typeface="Courier New" panose="02070309020205020404" pitchFamily="49" charset="0"/>
                <a:ea typeface="Calibri" panose="020F0502020204030204" pitchFamily="34" charset="0"/>
                <a:cs typeface="Cordia New"/>
              </a:rPr>
              <a:t>&gt;</a:t>
            </a:r>
            <a:r>
              <a:rPr lang="en-US" sz="1000" dirty="0">
                <a:solidFill>
                  <a:srgbClr val="000000"/>
                </a:solidFill>
                <a:latin typeface="Courier New" panose="02070309020205020404" pitchFamily="49" charset="0"/>
                <a:ea typeface="Calibri" panose="020F0502020204030204" pitchFamily="34" charset="0"/>
                <a:cs typeface="Cordia New"/>
              </a:rPr>
              <a:t>Private fund adviser exemption.</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SUBJECT</a:t>
            </a:r>
            <a:r>
              <a:rPr lang="en-US" sz="1000" dirty="0">
                <a:solidFill>
                  <a:srgbClr val="008080"/>
                </a:solidFill>
                <a:latin typeface="Courier New" panose="02070309020205020404" pitchFamily="49" charset="0"/>
                <a:ea typeface="Calibri" panose="020F0502020204030204" pitchFamily="34" charset="0"/>
                <a:cs typeface="Cordia New"/>
              </a:rPr>
              <a:t>&gt;</a:t>
            </a:r>
            <a:endParaRPr lang="en-US" sz="1000" dirty="0">
              <a:latin typeface="Calibri" panose="020F0502020204030204" pitchFamily="34" charset="0"/>
              <a:ea typeface="Calibri" panose="020F0502020204030204" pitchFamily="34" charset="0"/>
              <a:cs typeface="Cordia New"/>
            </a:endParaRPr>
          </a:p>
          <a:p>
            <a:pPr marL="640080" marR="0">
              <a:lnSpc>
                <a:spcPct val="107000"/>
              </a:lnSpc>
              <a:spcBef>
                <a:spcPts val="0"/>
              </a:spcBef>
              <a:spcAft>
                <a:spcPts val="0"/>
              </a:spcAft>
            </a:pP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P</a:t>
            </a:r>
            <a:r>
              <a:rPr lang="en-US" sz="1000" dirty="0">
                <a:solidFill>
                  <a:srgbClr val="008080"/>
                </a:solidFill>
                <a:latin typeface="Courier New" panose="02070309020205020404" pitchFamily="49" charset="0"/>
                <a:ea typeface="Calibri" panose="020F0502020204030204" pitchFamily="34" charset="0"/>
                <a:cs typeface="Cordia New"/>
              </a:rPr>
              <a:t>&gt;</a:t>
            </a:r>
            <a:r>
              <a:rPr lang="en-US" sz="1000" dirty="0">
                <a:solidFill>
                  <a:srgbClr val="000000"/>
                </a:solidFill>
                <a:latin typeface="Courier New" panose="02070309020205020404" pitchFamily="49" charset="0"/>
                <a:ea typeface="Calibri" panose="020F0502020204030204" pitchFamily="34" charset="0"/>
                <a:cs typeface="Cordia New"/>
              </a:rPr>
              <a:t>(a) </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E</a:t>
            </a:r>
            <a:r>
              <a:rPr lang="en-US" sz="1000" dirty="0">
                <a:latin typeface="Courier New" panose="02070309020205020404" pitchFamily="49" charset="0"/>
                <a:ea typeface="Calibri" panose="020F0502020204030204" pitchFamily="34" charset="0"/>
                <a:cs typeface="Cordia New"/>
              </a:rPr>
              <a:t> </a:t>
            </a:r>
            <a:r>
              <a:rPr lang="en-US" sz="1000" dirty="0">
                <a:solidFill>
                  <a:srgbClr val="7F007F"/>
                </a:solidFill>
                <a:latin typeface="Courier New" panose="02070309020205020404" pitchFamily="49" charset="0"/>
                <a:ea typeface="Calibri" panose="020F0502020204030204" pitchFamily="34" charset="0"/>
                <a:cs typeface="Cordia New"/>
              </a:rPr>
              <a:t>T</a:t>
            </a:r>
            <a:r>
              <a:rPr lang="en-US" sz="1000" dirty="0">
                <a:solidFill>
                  <a:srgbClr val="000000"/>
                </a:solidFill>
                <a:latin typeface="Courier New" panose="02070309020205020404" pitchFamily="49" charset="0"/>
                <a:ea typeface="Calibri" panose="020F0502020204030204" pitchFamily="34" charset="0"/>
                <a:cs typeface="Cordia New"/>
              </a:rPr>
              <a:t>=</a:t>
            </a:r>
            <a:r>
              <a:rPr lang="en-US" sz="1000" i="1" dirty="0">
                <a:solidFill>
                  <a:srgbClr val="2A00FF"/>
                </a:solidFill>
                <a:latin typeface="Courier New" panose="02070309020205020404" pitchFamily="49" charset="0"/>
                <a:ea typeface="Calibri" panose="020F0502020204030204" pitchFamily="34" charset="0"/>
                <a:cs typeface="Cordia New"/>
              </a:rPr>
              <a:t>"03"</a:t>
            </a:r>
            <a:r>
              <a:rPr lang="en-US" sz="1000" dirty="0">
                <a:solidFill>
                  <a:srgbClr val="008080"/>
                </a:solidFill>
                <a:latin typeface="Courier New" panose="02070309020205020404" pitchFamily="49" charset="0"/>
                <a:ea typeface="Calibri" panose="020F0502020204030204" pitchFamily="34" charset="0"/>
                <a:cs typeface="Cordia New"/>
              </a:rPr>
              <a:t>&gt;</a:t>
            </a:r>
            <a:r>
              <a:rPr lang="en-US" sz="1000" dirty="0">
                <a:solidFill>
                  <a:srgbClr val="000000"/>
                </a:solidFill>
                <a:latin typeface="Courier New" panose="02070309020205020404" pitchFamily="49" charset="0"/>
                <a:ea typeface="Calibri" panose="020F0502020204030204" pitchFamily="34" charset="0"/>
                <a:cs typeface="Cordia New"/>
              </a:rPr>
              <a:t>United States investment advisers.</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E</a:t>
            </a:r>
            <a:r>
              <a:rPr lang="en-US" sz="1000" dirty="0">
                <a:solidFill>
                  <a:srgbClr val="008080"/>
                </a:solidFill>
                <a:latin typeface="Courier New" panose="02070309020205020404" pitchFamily="49" charset="0"/>
                <a:ea typeface="Calibri" panose="020F0502020204030204" pitchFamily="34" charset="0"/>
                <a:cs typeface="Cordia New"/>
              </a:rPr>
              <a:t>&gt;</a:t>
            </a:r>
            <a:r>
              <a:rPr lang="en-US" sz="1000" dirty="0">
                <a:solidFill>
                  <a:srgbClr val="000000"/>
                </a:solidFill>
                <a:latin typeface="Courier New" panose="02070309020205020404" pitchFamily="49" charset="0"/>
                <a:ea typeface="Calibri" panose="020F0502020204030204" pitchFamily="34" charset="0"/>
                <a:cs typeface="Cordia New"/>
              </a:rPr>
              <a:t> For purposes of section 203(m) of the Act (15 U.S.C. 80b-3(m)), an investment adviser with its principal office and place of business in the United States is exempt from the requirement to register under section 203 of the Act if the investment adviser:</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P</a:t>
            </a:r>
            <a:r>
              <a:rPr lang="en-US" sz="1000" dirty="0">
                <a:solidFill>
                  <a:srgbClr val="008080"/>
                </a:solidFill>
                <a:latin typeface="Courier New" panose="02070309020205020404" pitchFamily="49" charset="0"/>
                <a:ea typeface="Calibri" panose="020F0502020204030204" pitchFamily="34" charset="0"/>
                <a:cs typeface="Cordia New"/>
              </a:rPr>
              <a:t>&gt;</a:t>
            </a:r>
            <a:endParaRPr lang="en-US" sz="1000" dirty="0">
              <a:latin typeface="Calibri" panose="020F0502020204030204" pitchFamily="34" charset="0"/>
              <a:ea typeface="Calibri" panose="020F0502020204030204" pitchFamily="34" charset="0"/>
              <a:cs typeface="Cordia New"/>
            </a:endParaRPr>
          </a:p>
          <a:p>
            <a:pPr marL="640080" marR="0">
              <a:lnSpc>
                <a:spcPct val="107000"/>
              </a:lnSpc>
              <a:spcBef>
                <a:spcPts val="0"/>
              </a:spcBef>
              <a:spcAft>
                <a:spcPts val="0"/>
              </a:spcAft>
            </a:pP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P</a:t>
            </a:r>
            <a:r>
              <a:rPr lang="en-US" sz="1000" dirty="0">
                <a:solidFill>
                  <a:srgbClr val="008080"/>
                </a:solidFill>
                <a:latin typeface="Courier New" panose="02070309020205020404" pitchFamily="49" charset="0"/>
                <a:ea typeface="Calibri" panose="020F0502020204030204" pitchFamily="34" charset="0"/>
                <a:cs typeface="Cordia New"/>
              </a:rPr>
              <a:t>&gt;</a:t>
            </a:r>
            <a:r>
              <a:rPr lang="en-US" sz="1000" dirty="0">
                <a:solidFill>
                  <a:srgbClr val="000000"/>
                </a:solidFill>
                <a:latin typeface="Courier New" panose="02070309020205020404" pitchFamily="49" charset="0"/>
                <a:ea typeface="Calibri" panose="020F0502020204030204" pitchFamily="34" charset="0"/>
                <a:cs typeface="Cordia New"/>
              </a:rPr>
              <a:t>(1) Acts solely as an investment adviser to one or more qualifying private funds; and</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P</a:t>
            </a:r>
            <a:r>
              <a:rPr lang="en-US" sz="1000" dirty="0">
                <a:solidFill>
                  <a:srgbClr val="008080"/>
                </a:solidFill>
                <a:latin typeface="Courier New" panose="02070309020205020404" pitchFamily="49" charset="0"/>
                <a:ea typeface="Calibri" panose="020F0502020204030204" pitchFamily="34" charset="0"/>
                <a:cs typeface="Cordia New"/>
              </a:rPr>
              <a:t>&gt;</a:t>
            </a:r>
            <a:endParaRPr lang="en-US" sz="1000" dirty="0">
              <a:latin typeface="Calibri" panose="020F0502020204030204" pitchFamily="34" charset="0"/>
              <a:ea typeface="Calibri" panose="020F0502020204030204" pitchFamily="34" charset="0"/>
              <a:cs typeface="Cordia New"/>
            </a:endParaRPr>
          </a:p>
          <a:p>
            <a:pPr marL="457200" marR="0">
              <a:lnSpc>
                <a:spcPct val="107000"/>
              </a:lnSpc>
              <a:spcBef>
                <a:spcPts val="0"/>
              </a:spcBef>
              <a:spcAft>
                <a:spcPts val="0"/>
              </a:spcAft>
            </a:pPr>
            <a:r>
              <a:rPr lang="en-US" sz="1000" dirty="0">
                <a:solidFill>
                  <a:srgbClr val="000000"/>
                </a:solidFill>
                <a:latin typeface="Courier New" panose="02070309020205020404" pitchFamily="49" charset="0"/>
                <a:ea typeface="Calibri" panose="020F0502020204030204" pitchFamily="34" charset="0"/>
                <a:cs typeface="Cordia New"/>
              </a:rPr>
              <a:t>  </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P</a:t>
            </a:r>
            <a:r>
              <a:rPr lang="en-US" sz="1000" dirty="0">
                <a:solidFill>
                  <a:srgbClr val="008080"/>
                </a:solidFill>
                <a:latin typeface="Courier New" panose="02070309020205020404" pitchFamily="49" charset="0"/>
                <a:ea typeface="Calibri" panose="020F0502020204030204" pitchFamily="34" charset="0"/>
                <a:cs typeface="Cordia New"/>
              </a:rPr>
              <a:t>&gt;</a:t>
            </a:r>
            <a:r>
              <a:rPr lang="en-US" sz="1000" dirty="0">
                <a:solidFill>
                  <a:srgbClr val="000000"/>
                </a:solidFill>
                <a:latin typeface="Courier New" panose="02070309020205020404" pitchFamily="49" charset="0"/>
                <a:ea typeface="Calibri" panose="020F0502020204030204" pitchFamily="34" charset="0"/>
                <a:cs typeface="Cordia New"/>
              </a:rPr>
              <a:t>(2) Manages private fund assets of less than $150     	million.</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P</a:t>
            </a:r>
            <a:r>
              <a:rPr lang="en-US" sz="1000" dirty="0">
                <a:solidFill>
                  <a:srgbClr val="008080"/>
                </a:solidFill>
                <a:latin typeface="Courier New" panose="02070309020205020404" pitchFamily="49" charset="0"/>
                <a:ea typeface="Calibri" panose="020F0502020204030204" pitchFamily="34" charset="0"/>
                <a:cs typeface="Cordia New"/>
              </a:rPr>
              <a:t>&gt;</a:t>
            </a:r>
            <a:endParaRPr lang="en-US" sz="1000" dirty="0">
              <a:effectLst/>
              <a:latin typeface="Calibri" panose="020F0502020204030204" pitchFamily="34" charset="0"/>
              <a:ea typeface="Calibri" panose="020F0502020204030204" pitchFamily="34" charset="0"/>
              <a:cs typeface="Cordia New"/>
            </a:endParaRPr>
          </a:p>
        </p:txBody>
      </p:sp>
      <p:sp>
        <p:nvSpPr>
          <p:cNvPr id="11" name="Rectangle 10"/>
          <p:cNvSpPr/>
          <p:nvPr/>
        </p:nvSpPr>
        <p:spPr>
          <a:xfrm>
            <a:off x="5445725" y="1808516"/>
            <a:ext cx="6608064" cy="3170099"/>
          </a:xfrm>
          <a:prstGeom prst="rect">
            <a:avLst/>
          </a:prstGeom>
        </p:spPr>
        <p:txBody>
          <a:bodyPr wrap="square">
            <a:spAutoFit/>
          </a:bodyPr>
          <a:lstStyle/>
          <a:p>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xml </a:t>
            </a:r>
            <a:r>
              <a:rPr lang="en-US" sz="1000" dirty="0">
                <a:solidFill>
                  <a:srgbClr val="7F007F"/>
                </a:solidFill>
                <a:latin typeface="Courier New" panose="02070309020205020404" pitchFamily="49" charset="0"/>
              </a:rPr>
              <a:t>version</a:t>
            </a:r>
            <a:r>
              <a:rPr lang="en-US" sz="1000" dirty="0">
                <a:solidFill>
                  <a:srgbClr val="000000"/>
                </a:solidFill>
                <a:latin typeface="Courier New" panose="02070309020205020404" pitchFamily="49" charset="0"/>
              </a:rPr>
              <a:t>=</a:t>
            </a:r>
            <a:r>
              <a:rPr lang="en-US" sz="1000" i="1" dirty="0">
                <a:solidFill>
                  <a:srgbClr val="2A00FF"/>
                </a:solidFill>
                <a:latin typeface="Courier New" panose="02070309020205020404" pitchFamily="49" charset="0"/>
              </a:rPr>
              <a:t>"1.0"</a:t>
            </a:r>
            <a:r>
              <a:rPr lang="en-US" sz="1000" i="1" dirty="0">
                <a:solidFill>
                  <a:srgbClr val="008080"/>
                </a:solidFill>
                <a:latin typeface="Courier New" panose="02070309020205020404" pitchFamily="49" charset="0"/>
              </a:rPr>
              <a:t>?&gt;</a:t>
            </a:r>
          </a:p>
          <a:p>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xml-stylesheet </a:t>
            </a:r>
            <a:r>
              <a:rPr lang="en-US" sz="1000" dirty="0">
                <a:solidFill>
                  <a:srgbClr val="7F007F"/>
                </a:solidFill>
                <a:latin typeface="Courier New" panose="02070309020205020404" pitchFamily="49" charset="0"/>
              </a:rPr>
              <a:t>type</a:t>
            </a:r>
            <a:r>
              <a:rPr lang="en-US" sz="1000" dirty="0">
                <a:solidFill>
                  <a:srgbClr val="000000"/>
                </a:solidFill>
                <a:latin typeface="Courier New" panose="02070309020205020404" pitchFamily="49" charset="0"/>
              </a:rPr>
              <a:t>=</a:t>
            </a:r>
            <a:r>
              <a:rPr lang="en-US" sz="1000" i="1" dirty="0">
                <a:solidFill>
                  <a:srgbClr val="2A00FF"/>
                </a:solidFill>
                <a:latin typeface="Courier New" panose="02070309020205020404" pitchFamily="49" charset="0"/>
              </a:rPr>
              <a:t>"text/xsl" </a:t>
            </a:r>
            <a:r>
              <a:rPr lang="en-US" sz="1000" i="1" dirty="0">
                <a:solidFill>
                  <a:srgbClr val="7F007F"/>
                </a:solidFill>
                <a:latin typeface="Courier New" panose="02070309020205020404" pitchFamily="49" charset="0"/>
              </a:rPr>
              <a:t>href</a:t>
            </a:r>
            <a:r>
              <a:rPr lang="en-US" sz="1000" i="1" dirty="0">
                <a:solidFill>
                  <a:srgbClr val="000000"/>
                </a:solidFill>
                <a:latin typeface="Courier New" panose="02070309020205020404" pitchFamily="49" charset="0"/>
              </a:rPr>
              <a:t>=</a:t>
            </a:r>
            <a:r>
              <a:rPr lang="en-US" sz="1000" i="1" dirty="0">
                <a:solidFill>
                  <a:srgbClr val="2A00FF"/>
                </a:solidFill>
                <a:latin typeface="Courier New" panose="02070309020205020404" pitchFamily="49" charset="0"/>
              </a:rPr>
              <a:t>"cfr.xsl"</a:t>
            </a:r>
            <a:r>
              <a:rPr lang="en-US" sz="1000" i="1" dirty="0">
                <a:solidFill>
                  <a:srgbClr val="008080"/>
                </a:solidFill>
                <a:latin typeface="Courier New" panose="02070309020205020404" pitchFamily="49" charset="0"/>
              </a:rPr>
              <a:t>?&gt;</a:t>
            </a:r>
          </a:p>
          <a:p>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CFRGRANULE </a:t>
            </a:r>
            <a:r>
              <a:rPr lang="en-US" sz="1000" dirty="0">
                <a:solidFill>
                  <a:srgbClr val="7F007F"/>
                </a:solidFill>
                <a:latin typeface="Courier New" panose="02070309020205020404" pitchFamily="49" charset="0"/>
              </a:rPr>
              <a:t>xmlns:xsi</a:t>
            </a:r>
            <a:r>
              <a:rPr lang="en-US" sz="1000" dirty="0">
                <a:solidFill>
                  <a:srgbClr val="000000"/>
                </a:solidFill>
                <a:latin typeface="Courier New" panose="02070309020205020404" pitchFamily="49" charset="0"/>
              </a:rPr>
              <a:t>=</a:t>
            </a:r>
            <a:r>
              <a:rPr lang="en-US" sz="1000" i="1" dirty="0">
                <a:solidFill>
                  <a:srgbClr val="2A00FF"/>
                </a:solidFill>
                <a:latin typeface="Courier New" panose="02070309020205020404" pitchFamily="49" charset="0"/>
              </a:rPr>
              <a:t>"http://www.w3.org/2001/XMLSchema-instance" </a:t>
            </a:r>
          </a:p>
          <a:p>
            <a:r>
              <a:rPr lang="en-US" sz="1000" dirty="0">
                <a:solidFill>
                  <a:srgbClr val="7F007F"/>
                </a:solidFill>
                <a:latin typeface="Courier New" panose="02070309020205020404" pitchFamily="49" charset="0"/>
              </a:rPr>
              <a:t>xsi:noNamespaceSchemaLocation</a:t>
            </a:r>
            <a:r>
              <a:rPr lang="en-US" sz="1000" dirty="0">
                <a:solidFill>
                  <a:srgbClr val="000000"/>
                </a:solidFill>
                <a:latin typeface="Courier New" panose="02070309020205020404" pitchFamily="49" charset="0"/>
              </a:rPr>
              <a:t>=</a:t>
            </a:r>
            <a:r>
              <a:rPr lang="en-US" sz="1000" i="1" dirty="0">
                <a:solidFill>
                  <a:srgbClr val="2A00FF"/>
                </a:solidFill>
                <a:latin typeface="Courier New" panose="02070309020205020404" pitchFamily="49" charset="0"/>
              </a:rPr>
              <a:t>"CFRMergedXML.xsd"</a:t>
            </a:r>
            <a:r>
              <a:rPr lang="en-US" sz="1000" i="1"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FDSYS</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CFRTITLE</a:t>
            </a:r>
            <a:r>
              <a:rPr lang="en-US" sz="1000" dirty="0">
                <a:solidFill>
                  <a:srgbClr val="008080"/>
                </a:solidFill>
                <a:latin typeface="Courier New" panose="02070309020205020404" pitchFamily="49" charset="0"/>
              </a:rPr>
              <a:t>&gt;</a:t>
            </a:r>
            <a:r>
              <a:rPr lang="en-US" sz="1000" dirty="0">
                <a:solidFill>
                  <a:srgbClr val="000000"/>
                </a:solidFill>
                <a:latin typeface="Courier New" panose="02070309020205020404" pitchFamily="49" charset="0"/>
              </a:rPr>
              <a:t>17</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CFRTITLE</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CFRTITLETEXT</a:t>
            </a:r>
            <a:r>
              <a:rPr lang="en-US" sz="1000" dirty="0">
                <a:solidFill>
                  <a:srgbClr val="008080"/>
                </a:solidFill>
                <a:latin typeface="Courier New" panose="02070309020205020404" pitchFamily="49" charset="0"/>
              </a:rPr>
              <a:t>&gt;</a:t>
            </a:r>
            <a:r>
              <a:rPr lang="en-US" sz="1000" dirty="0">
                <a:solidFill>
                  <a:srgbClr val="000000"/>
                </a:solidFill>
                <a:latin typeface="Courier New" panose="02070309020205020404" pitchFamily="49" charset="0"/>
              </a:rPr>
              <a:t>Commodity and Securities Exchanges</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CFRTITLETEXT</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VOL</a:t>
            </a:r>
            <a:r>
              <a:rPr lang="en-US" sz="1000" dirty="0">
                <a:solidFill>
                  <a:srgbClr val="008080"/>
                </a:solidFill>
                <a:latin typeface="Courier New" panose="02070309020205020404" pitchFamily="49" charset="0"/>
              </a:rPr>
              <a:t>&gt;</a:t>
            </a:r>
            <a:r>
              <a:rPr lang="en-US" sz="1000" dirty="0">
                <a:solidFill>
                  <a:srgbClr val="000000"/>
                </a:solidFill>
                <a:latin typeface="Courier New" panose="02070309020205020404" pitchFamily="49" charset="0"/>
              </a:rPr>
              <a:t>3</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VOL</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DATE</a:t>
            </a:r>
            <a:r>
              <a:rPr lang="en-US" sz="1000" dirty="0">
                <a:solidFill>
                  <a:srgbClr val="008080"/>
                </a:solidFill>
                <a:latin typeface="Courier New" panose="02070309020205020404" pitchFamily="49" charset="0"/>
              </a:rPr>
              <a:t>&gt;</a:t>
            </a:r>
            <a:r>
              <a:rPr lang="en-US" sz="1000" dirty="0">
                <a:solidFill>
                  <a:srgbClr val="000000"/>
                </a:solidFill>
                <a:latin typeface="Courier New" panose="02070309020205020404" pitchFamily="49" charset="0"/>
              </a:rPr>
              <a:t>2012-04-01</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DATE</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ORIGINALDATE</a:t>
            </a:r>
            <a:r>
              <a:rPr lang="en-US" sz="1000" dirty="0">
                <a:solidFill>
                  <a:srgbClr val="008080"/>
                </a:solidFill>
                <a:latin typeface="Courier New" panose="02070309020205020404" pitchFamily="49" charset="0"/>
              </a:rPr>
              <a:t>&gt;</a:t>
            </a:r>
            <a:r>
              <a:rPr lang="en-US" sz="1000" dirty="0">
                <a:solidFill>
                  <a:srgbClr val="000000"/>
                </a:solidFill>
                <a:latin typeface="Courier New" panose="02070309020205020404" pitchFamily="49" charset="0"/>
              </a:rPr>
              <a:t>2012-04-01</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ORIGINALDATE</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COVERONLY</a:t>
            </a:r>
            <a:r>
              <a:rPr lang="en-US" sz="1000" dirty="0">
                <a:solidFill>
                  <a:srgbClr val="008080"/>
                </a:solidFill>
                <a:latin typeface="Courier New" panose="02070309020205020404" pitchFamily="49" charset="0"/>
              </a:rPr>
              <a:t>&gt;</a:t>
            </a:r>
            <a:r>
              <a:rPr lang="en-US" sz="1000" dirty="0">
                <a:solidFill>
                  <a:srgbClr val="000000"/>
                </a:solidFill>
                <a:latin typeface="Courier New" panose="02070309020205020404" pitchFamily="49" charset="0"/>
              </a:rPr>
              <a:t>false</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COVERONLY</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TITLE</a:t>
            </a:r>
            <a:r>
              <a:rPr lang="en-US" sz="1000" dirty="0">
                <a:solidFill>
                  <a:srgbClr val="008080"/>
                </a:solidFill>
                <a:latin typeface="Courier New" panose="02070309020205020404" pitchFamily="49" charset="0"/>
              </a:rPr>
              <a:t>&gt;</a:t>
            </a:r>
            <a:r>
              <a:rPr lang="en-US" sz="1000" dirty="0">
                <a:solidFill>
                  <a:srgbClr val="000000"/>
                </a:solidFill>
                <a:latin typeface="Courier New" panose="02070309020205020404" pitchFamily="49" charset="0"/>
              </a:rPr>
              <a:t>RULES AND REGULATIONS, INVESTMENT ADVISERS ACT OF 1940</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TITLE</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GRANULENUM</a:t>
            </a:r>
            <a:r>
              <a:rPr lang="en-US" sz="1000" dirty="0">
                <a:solidFill>
                  <a:srgbClr val="008080"/>
                </a:solidFill>
                <a:latin typeface="Courier New" panose="02070309020205020404" pitchFamily="49" charset="0"/>
              </a:rPr>
              <a:t>&gt;</a:t>
            </a:r>
            <a:r>
              <a:rPr lang="en-US" sz="1000" dirty="0">
                <a:solidFill>
                  <a:srgbClr val="000000"/>
                </a:solidFill>
                <a:latin typeface="Courier New" panose="02070309020205020404" pitchFamily="49" charset="0"/>
              </a:rPr>
              <a:t>275</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GRANULENUM</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HEADING</a:t>
            </a:r>
            <a:r>
              <a:rPr lang="en-US" sz="1000" dirty="0">
                <a:solidFill>
                  <a:srgbClr val="008080"/>
                </a:solidFill>
                <a:latin typeface="Courier New" panose="02070309020205020404" pitchFamily="49" charset="0"/>
              </a:rPr>
              <a:t>&gt;</a:t>
            </a:r>
            <a:r>
              <a:rPr lang="en-US" sz="1000" dirty="0">
                <a:solidFill>
                  <a:srgbClr val="000000"/>
                </a:solidFill>
                <a:latin typeface="Courier New" panose="02070309020205020404" pitchFamily="49" charset="0"/>
              </a:rPr>
              <a:t>PART 275</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HEADING</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ANCESTORS</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PARENT </a:t>
            </a:r>
            <a:r>
              <a:rPr lang="en-US" sz="1000" dirty="0">
                <a:solidFill>
                  <a:srgbClr val="7F007F"/>
                </a:solidFill>
                <a:latin typeface="Courier New" panose="02070309020205020404" pitchFamily="49" charset="0"/>
              </a:rPr>
              <a:t>HEADING</a:t>
            </a:r>
            <a:r>
              <a:rPr lang="en-US" sz="1000" dirty="0">
                <a:solidFill>
                  <a:srgbClr val="000000"/>
                </a:solidFill>
                <a:latin typeface="Courier New" panose="02070309020205020404" pitchFamily="49" charset="0"/>
              </a:rPr>
              <a:t>=</a:t>
            </a:r>
            <a:r>
              <a:rPr lang="en-US" sz="1000" i="1" dirty="0">
                <a:solidFill>
                  <a:srgbClr val="2A00FF"/>
                </a:solidFill>
                <a:latin typeface="Courier New" panose="02070309020205020404" pitchFamily="49" charset="0"/>
              </a:rPr>
              <a:t>"Title 17" </a:t>
            </a:r>
            <a:r>
              <a:rPr lang="en-US" sz="1000" i="1" dirty="0">
                <a:solidFill>
                  <a:srgbClr val="7F007F"/>
                </a:solidFill>
                <a:latin typeface="Courier New" panose="02070309020205020404" pitchFamily="49" charset="0"/>
              </a:rPr>
              <a:t>SEQ</a:t>
            </a:r>
            <a:r>
              <a:rPr lang="en-US" sz="1000" i="1" dirty="0">
                <a:solidFill>
                  <a:srgbClr val="000000"/>
                </a:solidFill>
                <a:latin typeface="Courier New" panose="02070309020205020404" pitchFamily="49" charset="0"/>
              </a:rPr>
              <a:t>=</a:t>
            </a:r>
            <a:r>
              <a:rPr lang="en-US" sz="1000" i="1" dirty="0">
                <a:solidFill>
                  <a:srgbClr val="2A00FF"/>
                </a:solidFill>
                <a:latin typeface="Courier New" panose="02070309020205020404" pitchFamily="49" charset="0"/>
              </a:rPr>
              <a:t>"1"</a:t>
            </a:r>
            <a:r>
              <a:rPr lang="en-US" sz="1000" i="1" dirty="0">
                <a:solidFill>
                  <a:srgbClr val="008080"/>
                </a:solidFill>
                <a:latin typeface="Courier New" panose="02070309020205020404" pitchFamily="49" charset="0"/>
              </a:rPr>
              <a:t>&gt;</a:t>
            </a:r>
            <a:r>
              <a:rPr lang="en-US" sz="1000" i="1" dirty="0">
                <a:solidFill>
                  <a:srgbClr val="000000"/>
                </a:solidFill>
                <a:latin typeface="Courier New" panose="02070309020205020404" pitchFamily="49" charset="0"/>
              </a:rPr>
              <a:t>Commodity and Securities Exchanges</a:t>
            </a:r>
            <a:r>
              <a:rPr lang="en-US" sz="1000" i="1" dirty="0">
                <a:solidFill>
                  <a:srgbClr val="008080"/>
                </a:solidFill>
                <a:latin typeface="Courier New" panose="02070309020205020404" pitchFamily="49" charset="0"/>
              </a:rPr>
              <a:t>&lt;/</a:t>
            </a:r>
            <a:r>
              <a:rPr lang="en-US" sz="1000" i="1" dirty="0">
                <a:solidFill>
                  <a:srgbClr val="3F7F7F"/>
                </a:solidFill>
                <a:latin typeface="Courier New" panose="02070309020205020404" pitchFamily="49" charset="0"/>
              </a:rPr>
              <a:t>PARENT</a:t>
            </a:r>
            <a:r>
              <a:rPr lang="en-US" sz="1000" i="1"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PARENT </a:t>
            </a:r>
            <a:r>
              <a:rPr lang="en-US" sz="1000" dirty="0">
                <a:solidFill>
                  <a:srgbClr val="7F007F"/>
                </a:solidFill>
                <a:latin typeface="Courier New" panose="02070309020205020404" pitchFamily="49" charset="0"/>
              </a:rPr>
              <a:t>HEADING</a:t>
            </a:r>
            <a:r>
              <a:rPr lang="en-US" sz="1000" dirty="0">
                <a:solidFill>
                  <a:srgbClr val="000000"/>
                </a:solidFill>
                <a:latin typeface="Courier New" panose="02070309020205020404" pitchFamily="49" charset="0"/>
              </a:rPr>
              <a:t>=</a:t>
            </a:r>
            <a:r>
              <a:rPr lang="en-US" sz="1000" i="1" dirty="0">
                <a:solidFill>
                  <a:srgbClr val="2A00FF"/>
                </a:solidFill>
                <a:latin typeface="Courier New" panose="02070309020205020404" pitchFamily="49" charset="0"/>
              </a:rPr>
              <a:t>"CHAPTER II" </a:t>
            </a:r>
            <a:r>
              <a:rPr lang="en-US" sz="1000" i="1" dirty="0">
                <a:solidFill>
                  <a:srgbClr val="7F007F"/>
                </a:solidFill>
                <a:latin typeface="Courier New" panose="02070309020205020404" pitchFamily="49" charset="0"/>
              </a:rPr>
              <a:t>SEQ</a:t>
            </a:r>
            <a:r>
              <a:rPr lang="en-US" sz="1000" i="1" dirty="0">
                <a:solidFill>
                  <a:srgbClr val="000000"/>
                </a:solidFill>
                <a:latin typeface="Courier New" panose="02070309020205020404" pitchFamily="49" charset="0"/>
              </a:rPr>
              <a:t>=</a:t>
            </a:r>
            <a:r>
              <a:rPr lang="en-US" sz="1000" i="1" dirty="0">
                <a:solidFill>
                  <a:srgbClr val="2A00FF"/>
                </a:solidFill>
                <a:latin typeface="Courier New" panose="02070309020205020404" pitchFamily="49" charset="0"/>
              </a:rPr>
              <a:t>"0"</a:t>
            </a:r>
            <a:r>
              <a:rPr lang="en-US" sz="1000" i="1" dirty="0">
                <a:solidFill>
                  <a:srgbClr val="008080"/>
                </a:solidFill>
                <a:latin typeface="Courier New" panose="02070309020205020404" pitchFamily="49" charset="0"/>
              </a:rPr>
              <a:t>&gt;</a:t>
            </a:r>
            <a:r>
              <a:rPr lang="en-US" sz="1000" i="1" dirty="0">
                <a:solidFill>
                  <a:srgbClr val="000000"/>
                </a:solidFill>
                <a:latin typeface="Courier New" panose="02070309020205020404" pitchFamily="49" charset="0"/>
              </a:rPr>
              <a:t>SECURITIES AND EXCHANGE COMMISSION (CONTINUED)</a:t>
            </a:r>
            <a:r>
              <a:rPr lang="en-US" sz="1000" i="1" dirty="0">
                <a:solidFill>
                  <a:srgbClr val="008080"/>
                </a:solidFill>
                <a:latin typeface="Courier New" panose="02070309020205020404" pitchFamily="49" charset="0"/>
              </a:rPr>
              <a:t>&lt;/</a:t>
            </a:r>
            <a:r>
              <a:rPr lang="en-US" sz="1000" i="1" dirty="0">
                <a:solidFill>
                  <a:srgbClr val="3F7F7F"/>
                </a:solidFill>
                <a:latin typeface="Courier New" panose="02070309020205020404" pitchFamily="49" charset="0"/>
              </a:rPr>
              <a:t>PARENT</a:t>
            </a:r>
            <a:r>
              <a:rPr lang="en-US" sz="1000" i="1"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ANCESTORS</a:t>
            </a:r>
            <a:r>
              <a:rPr lang="en-US" sz="1000" dirty="0">
                <a:solidFill>
                  <a:srgbClr val="008080"/>
                </a:solidFill>
                <a:latin typeface="Courier New" panose="02070309020205020404" pitchFamily="49" charset="0"/>
              </a:rPr>
              <a:t>&gt;</a:t>
            </a:r>
          </a:p>
          <a:p>
            <a:r>
              <a:rPr lang="en-US" sz="1000" dirty="0">
                <a:solidFill>
                  <a:srgbClr val="000000"/>
                </a:solidFill>
                <a:latin typeface="Courier New" panose="02070309020205020404" pitchFamily="49" charset="0"/>
              </a:rPr>
              <a:t>  </a:t>
            </a:r>
            <a:r>
              <a:rPr lang="en-US" sz="1000" dirty="0">
                <a:solidFill>
                  <a:srgbClr val="008080"/>
                </a:solidFill>
                <a:latin typeface="Courier New" panose="02070309020205020404" pitchFamily="49" charset="0"/>
              </a:rPr>
              <a:t>&lt;/</a:t>
            </a:r>
            <a:r>
              <a:rPr lang="en-US" sz="1000" dirty="0">
                <a:solidFill>
                  <a:srgbClr val="3F7F7F"/>
                </a:solidFill>
                <a:latin typeface="Courier New" panose="02070309020205020404" pitchFamily="49" charset="0"/>
              </a:rPr>
              <a:t>FDSYS</a:t>
            </a:r>
            <a:r>
              <a:rPr lang="en-US" sz="1000" dirty="0">
                <a:solidFill>
                  <a:srgbClr val="008080"/>
                </a:solidFill>
                <a:latin typeface="Courier New" panose="02070309020205020404" pitchFamily="49" charset="0"/>
              </a:rPr>
              <a:t>&gt;</a:t>
            </a:r>
          </a:p>
        </p:txBody>
      </p:sp>
      <p:sp>
        <p:nvSpPr>
          <p:cNvPr id="8" name="Rectangle 7"/>
          <p:cNvSpPr/>
          <p:nvPr/>
        </p:nvSpPr>
        <p:spPr>
          <a:xfrm>
            <a:off x="849548" y="1186512"/>
            <a:ext cx="10693775" cy="369332"/>
          </a:xfrm>
          <a:prstGeom prst="rect">
            <a:avLst/>
          </a:prstGeom>
        </p:spPr>
        <p:txBody>
          <a:bodyPr wrap="square">
            <a:spAutoFit/>
          </a:bodyPr>
          <a:lstStyle/>
          <a:p>
            <a:r>
              <a:rPr lang="en-US" dirty="0">
                <a:solidFill>
                  <a:srgbClr val="00B0F0"/>
                </a:solidFill>
              </a:rPr>
              <a:t>We follow “Private Fund Exception” in section 203 of CFR-2012-title17-vol3-part275 from XML to FRO ontology.</a:t>
            </a:r>
          </a:p>
        </p:txBody>
      </p:sp>
      <p:sp>
        <p:nvSpPr>
          <p:cNvPr id="9" name="Rectangle 8"/>
          <p:cNvSpPr/>
          <p:nvPr/>
        </p:nvSpPr>
        <p:spPr>
          <a:xfrm>
            <a:off x="849548" y="1646980"/>
            <a:ext cx="4354750" cy="1846659"/>
          </a:xfrm>
          <a:prstGeom prst="rect">
            <a:avLst/>
          </a:prstGeom>
        </p:spPr>
        <p:txBody>
          <a:bodyPr wrap="square">
            <a:spAutoFit/>
          </a:bodyPr>
          <a:lstStyle/>
          <a:p>
            <a:r>
              <a:rPr lang="en-US" sz="1200" dirty="0"/>
              <a:t>The GPO website provides the XSD-Schema and documentation</a:t>
            </a:r>
          </a:p>
          <a:p>
            <a:pPr marL="171450" indent="-171450">
              <a:buFont typeface="Arial" panose="020B0604020202020204" pitchFamily="34" charset="0"/>
              <a:buChar char="•"/>
            </a:pPr>
            <a:r>
              <a:rPr lang="en-US" sz="1200" dirty="0"/>
              <a:t>CFRMergedXML.xsd</a:t>
            </a:r>
          </a:p>
          <a:p>
            <a:pPr marL="171450" indent="-171450">
              <a:buFont typeface="Arial" panose="020B0604020202020204" pitchFamily="34" charset="0"/>
              <a:buChar char="•"/>
            </a:pPr>
            <a:r>
              <a:rPr lang="en-US" sz="1200" dirty="0"/>
              <a:t>CFR-XML_User-Guide_v1.pdf</a:t>
            </a:r>
          </a:p>
          <a:p>
            <a:r>
              <a:rPr lang="en-US" sz="1200" dirty="0"/>
              <a:t>The XSD Schema is generic for all Federal Regulations. A good example of the Semantic Web Layers discussed previously. We get the machine readable syntax, but no semantics for the particular regulation.</a:t>
            </a:r>
          </a:p>
          <a:p>
            <a:r>
              <a:rPr lang="en-US" sz="1200" dirty="0"/>
              <a:t>The header contain identifying information about the document</a:t>
            </a:r>
          </a:p>
          <a:p>
            <a:pPr marL="285750" indent="-285750">
              <a:buFont typeface="Arial" panose="020B0604020202020204" pitchFamily="34" charset="0"/>
              <a:buChar char="•"/>
            </a:pPr>
            <a:endParaRPr lang="en-US" dirty="0"/>
          </a:p>
        </p:txBody>
      </p:sp>
      <p:sp>
        <p:nvSpPr>
          <p:cNvPr id="13" name="Rectangle 12"/>
          <p:cNvSpPr/>
          <p:nvPr/>
        </p:nvSpPr>
        <p:spPr>
          <a:xfrm>
            <a:off x="849548" y="3297714"/>
            <a:ext cx="4354750" cy="1292662"/>
          </a:xfrm>
          <a:prstGeom prst="rect">
            <a:avLst/>
          </a:prstGeom>
        </p:spPr>
        <p:txBody>
          <a:bodyPr wrap="square">
            <a:spAutoFit/>
          </a:bodyPr>
          <a:lstStyle/>
          <a:p>
            <a:r>
              <a:rPr lang="en-US" sz="1200" dirty="0"/>
              <a:t>The regulation text is structured in sections. </a:t>
            </a:r>
            <a:r>
              <a:rPr lang="en-US" sz="1200" dirty="0">
                <a:solidFill>
                  <a:srgbClr val="3F7F7F"/>
                </a:solidFill>
                <a:latin typeface="Courier New" panose="02070309020205020404" pitchFamily="49" charset="0"/>
                <a:ea typeface="Calibri" panose="020F0502020204030204" pitchFamily="34" charset="0"/>
                <a:cs typeface="Cordia New"/>
              </a:rPr>
              <a:t>&lt;SECTION&gt;</a:t>
            </a:r>
          </a:p>
          <a:p>
            <a:pPr marL="628650" lvl="1" indent="-171450">
              <a:buFont typeface="Arial" panose="020B0604020202020204" pitchFamily="34" charset="0"/>
              <a:buChar char="•"/>
            </a:pPr>
            <a:r>
              <a:rPr lang="en-US" sz="1200" dirty="0"/>
              <a:t>Section number with the paragraph reference </a:t>
            </a:r>
            <a:r>
              <a:rPr lang="en-US" sz="1200" dirty="0">
                <a:solidFill>
                  <a:srgbClr val="3F7F7F"/>
                </a:solidFill>
                <a:latin typeface="Courier New" panose="02070309020205020404" pitchFamily="49" charset="0"/>
                <a:ea typeface="Calibri" panose="020F0502020204030204" pitchFamily="34" charset="0"/>
                <a:cs typeface="Cordia New"/>
              </a:rPr>
              <a:t>&lt;SECTNO&gt;</a:t>
            </a:r>
          </a:p>
          <a:p>
            <a:pPr marL="628650" lvl="1" indent="-171450">
              <a:buFont typeface="Arial" panose="020B0604020202020204" pitchFamily="34" charset="0"/>
              <a:buChar char="•"/>
            </a:pPr>
            <a:r>
              <a:rPr lang="en-US" sz="1200" dirty="0"/>
              <a:t>Subject of the section </a:t>
            </a:r>
            <a:r>
              <a:rPr lang="en-US" sz="1200" dirty="0">
                <a:solidFill>
                  <a:srgbClr val="3F7F7F"/>
                </a:solidFill>
                <a:latin typeface="Courier New" panose="02070309020205020404" pitchFamily="49" charset="0"/>
                <a:ea typeface="Calibri" panose="020F0502020204030204" pitchFamily="34" charset="0"/>
                <a:cs typeface="Cordia New"/>
              </a:rPr>
              <a:t>&lt;SUBJECT&gt;</a:t>
            </a:r>
          </a:p>
          <a:p>
            <a:pPr marL="628650" lvl="1" indent="-171450">
              <a:buFont typeface="Arial" panose="020B0604020202020204" pitchFamily="34" charset="0"/>
              <a:buChar char="•"/>
            </a:pPr>
            <a:r>
              <a:rPr lang="en-US" sz="1200" dirty="0"/>
              <a:t>And individual paragraphs </a:t>
            </a:r>
            <a:r>
              <a:rPr lang="en-US" sz="1200" dirty="0">
                <a:solidFill>
                  <a:srgbClr val="3F7F7F"/>
                </a:solidFill>
                <a:latin typeface="Courier New" panose="02070309020205020404" pitchFamily="49" charset="0"/>
                <a:ea typeface="Calibri" panose="020F0502020204030204" pitchFamily="34" charset="0"/>
                <a:cs typeface="Cordia New"/>
              </a:rPr>
              <a:t>&lt;P&gt;</a:t>
            </a:r>
            <a:r>
              <a:rPr lang="en-US" sz="1200" dirty="0"/>
              <a: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33446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OWL classes from CFR XSD</a:t>
            </a:r>
          </a:p>
        </p:txBody>
      </p:sp>
      <p:sp>
        <p:nvSpPr>
          <p:cNvPr id="4" name="Footer Placeholder 3"/>
          <p:cNvSpPr>
            <a:spLocks noGrp="1"/>
          </p:cNvSpPr>
          <p:nvPr>
            <p:ph type="ftr" sz="quarter" idx="11"/>
          </p:nvPr>
        </p:nvSpPr>
        <p:spPr/>
        <p:txBody>
          <a:bodyPr/>
          <a:lstStyle/>
          <a:p>
            <a:r>
              <a:rPr lang="en-US" dirty="0"/>
              <a:t>Jayzed Data Models © 2016</a:t>
            </a:r>
          </a:p>
        </p:txBody>
      </p:sp>
      <p:pic>
        <p:nvPicPr>
          <p:cNvPr id="5" name="Picture 4"/>
          <p:cNvPicPr>
            <a:picLocks noChangeAspect="1"/>
          </p:cNvPicPr>
          <p:nvPr/>
        </p:nvPicPr>
        <p:blipFill>
          <a:blip r:embed="rId2"/>
          <a:stretch>
            <a:fillRect/>
          </a:stretch>
        </p:blipFill>
        <p:spPr>
          <a:xfrm>
            <a:off x="7488936" y="1517903"/>
            <a:ext cx="3967733" cy="4733437"/>
          </a:xfrm>
          <a:prstGeom prst="rect">
            <a:avLst/>
          </a:prstGeom>
        </p:spPr>
      </p:pic>
      <p:sp>
        <p:nvSpPr>
          <p:cNvPr id="7" name="Rectangle 6"/>
          <p:cNvSpPr/>
          <p:nvPr/>
        </p:nvSpPr>
        <p:spPr>
          <a:xfrm>
            <a:off x="675702" y="1257863"/>
            <a:ext cx="6264594" cy="2062103"/>
          </a:xfrm>
          <a:prstGeom prst="rect">
            <a:avLst/>
          </a:prstGeom>
        </p:spPr>
        <p:txBody>
          <a:bodyPr wrap="square">
            <a:spAutoFit/>
          </a:bodyPr>
          <a:lstStyle/>
          <a:p>
            <a:r>
              <a:rPr lang="en-US" sz="1600" dirty="0">
                <a:solidFill>
                  <a:srgbClr val="00B0F0"/>
                </a:solidFill>
              </a:rPr>
              <a:t>TopBraid Composer Maestro Edition</a:t>
            </a:r>
            <a:r>
              <a:rPr lang="en-US" sz="1600" baseline="30000" dirty="0">
                <a:solidFill>
                  <a:srgbClr val="00B0F0"/>
                </a:solidFill>
                <a:hlinkClick r:id="rId3" action="ppaction://hlinksldjump"/>
              </a:rPr>
              <a:t>11</a:t>
            </a:r>
            <a:r>
              <a:rPr lang="en-US" sz="1600" dirty="0">
                <a:solidFill>
                  <a:srgbClr val="00B0F0"/>
                </a:solidFill>
              </a:rPr>
              <a:t> (TBC) is our main ontology editor. </a:t>
            </a:r>
          </a:p>
          <a:p>
            <a:pPr marL="228600" indent="-228600">
              <a:buFont typeface="+mj-lt"/>
              <a:buAutoNum type="arabicPeriod"/>
            </a:pPr>
            <a:r>
              <a:rPr lang="en-US" sz="1400" dirty="0"/>
              <a:t>First we import the XSD-Schema. There are various options to customize the import.  The tool creates on OWL file CFRMergedXML.ttl with classes for the XSD elements. We open CFR-2012-title17-vol3-part275.xml with TCB’s “Semantic XML”. This show instances of the classes with the actual XML text fragments. Note that this is only a semantic rendition. The underlying file is still XML.</a:t>
            </a:r>
          </a:p>
          <a:p>
            <a:pPr marL="228600" indent="-228600">
              <a:buFont typeface="+mj-lt"/>
              <a:buAutoNum type="arabicPeriod"/>
            </a:pPr>
            <a:r>
              <a:rPr lang="en-US" sz="1400" dirty="0"/>
              <a:t>Finally we export the graph to create save it as OWL. This is for convenience and performance, so we don’t have to repeat the import steps. We use the same filename, but with extension TTL: CFR-2012-title17-vol3-part275.ttl</a:t>
            </a:r>
          </a:p>
        </p:txBody>
      </p:sp>
      <p:pic>
        <p:nvPicPr>
          <p:cNvPr id="8" name="Picture 7"/>
          <p:cNvPicPr>
            <a:picLocks noChangeAspect="1"/>
          </p:cNvPicPr>
          <p:nvPr/>
        </p:nvPicPr>
        <p:blipFill>
          <a:blip r:embed="rId4"/>
          <a:stretch>
            <a:fillRect/>
          </a:stretch>
        </p:blipFill>
        <p:spPr>
          <a:xfrm>
            <a:off x="675702" y="3572338"/>
            <a:ext cx="5865686" cy="2679002"/>
          </a:xfrm>
          <a:prstGeom prst="rect">
            <a:avLst/>
          </a:prstGeom>
        </p:spPr>
      </p:pic>
    </p:spTree>
    <p:extLst>
      <p:ext uri="{BB962C8B-B14F-4D97-AF65-F5344CB8AC3E}">
        <p14:creationId xmlns:p14="http://schemas.microsoft.com/office/powerpoint/2010/main" val="3227224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Imported CFR FDSys classes &amp; properties</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002" y="1308784"/>
            <a:ext cx="5554980" cy="5006340"/>
          </a:xfrm>
          <a:prstGeom prst="rect">
            <a:avLst/>
          </a:prstGeom>
        </p:spPr>
      </p:pic>
      <p:sp>
        <p:nvSpPr>
          <p:cNvPr id="6" name="Rectangle 5"/>
          <p:cNvSpPr/>
          <p:nvPr/>
        </p:nvSpPr>
        <p:spPr>
          <a:xfrm>
            <a:off x="624254" y="1308784"/>
            <a:ext cx="4865406" cy="4801314"/>
          </a:xfrm>
          <a:prstGeom prst="rect">
            <a:avLst/>
          </a:prstGeom>
        </p:spPr>
        <p:txBody>
          <a:bodyPr wrap="square">
            <a:spAutoFit/>
          </a:bodyPr>
          <a:lstStyle/>
          <a:p>
            <a:r>
              <a:rPr lang="en-US" sz="1600" dirty="0">
                <a:solidFill>
                  <a:srgbClr val="00B0F0"/>
                </a:solidFill>
              </a:rPr>
              <a:t>The ontology browser shows CFR-2012-title17-vol3-part2752.ttl Classes and Properties.</a:t>
            </a:r>
            <a:endParaRPr lang="en-US" sz="1600" dirty="0"/>
          </a:p>
          <a:p>
            <a:r>
              <a:rPr lang="en-US" sz="1600" dirty="0"/>
              <a:t>We create the namespace “cfr-fdsys-s”. (showing left of the colon on the classes/properties).</a:t>
            </a:r>
          </a:p>
          <a:p>
            <a:r>
              <a:rPr lang="en-US" sz="1600" dirty="0"/>
              <a:t>We use a collection class, CFR_FDSysElement as a superclass for all CFR classes. </a:t>
            </a:r>
          </a:p>
          <a:p>
            <a:endParaRPr lang="en-US" sz="1600" dirty="0"/>
          </a:p>
          <a:p>
            <a:r>
              <a:rPr lang="en-US" sz="1600" dirty="0"/>
              <a:t>The import creates 3 properties (prefix “composite”, preserve the XML structure:</a:t>
            </a:r>
          </a:p>
          <a:p>
            <a:pPr marL="285750" indent="-285750">
              <a:buFont typeface="Arial" panose="020B0604020202020204" pitchFamily="34" charset="0"/>
              <a:buChar char="•"/>
            </a:pPr>
            <a:r>
              <a:rPr lang="en-US" sz="1600" dirty="0"/>
              <a:t>Object property “composite:child” denotes that a domain instance is underneath the range. For example “Part 275” has composite:child Section “§ 275.204-5”. </a:t>
            </a:r>
          </a:p>
          <a:p>
            <a:pPr marL="285750" indent="-285750">
              <a:buFont typeface="Arial" panose="020B0604020202020204" pitchFamily="34" charset="0"/>
              <a:buChar char="•"/>
            </a:pPr>
            <a:r>
              <a:rPr lang="en-US" sz="1600" dirty="0"/>
              <a:t>Object property “composite:parent” denotes the inverse.</a:t>
            </a:r>
          </a:p>
          <a:p>
            <a:pPr marL="285750" indent="-285750">
              <a:buFont typeface="Arial" panose="020B0604020202020204" pitchFamily="34" charset="0"/>
              <a:buChar char="•"/>
            </a:pPr>
            <a:r>
              <a:rPr lang="en-US" sz="1600" dirty="0"/>
              <a:t>Data Property “composite:index” adds a sequence number to child elements. So we can preserve an query the order of paragraph within a Section.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3092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52" y="450824"/>
            <a:ext cx="11336100" cy="914400"/>
          </a:xfrm>
        </p:spPr>
        <p:txBody>
          <a:bodyPr>
            <a:normAutofit/>
          </a:bodyPr>
          <a:lstStyle/>
          <a:p>
            <a:r>
              <a:rPr lang="en-US" sz="3600" dirty="0"/>
              <a:t>Comparing the XML to OWL instance and class structure</a:t>
            </a:r>
          </a:p>
        </p:txBody>
      </p:sp>
      <p:sp>
        <p:nvSpPr>
          <p:cNvPr id="4" name="Footer Placeholder 3"/>
          <p:cNvSpPr>
            <a:spLocks noGrp="1"/>
          </p:cNvSpPr>
          <p:nvPr>
            <p:ph type="ftr" sz="quarter" idx="11"/>
          </p:nvPr>
        </p:nvSpPr>
        <p:spPr/>
        <p:txBody>
          <a:bodyPr/>
          <a:lstStyle/>
          <a:p>
            <a:r>
              <a:rPr lang="en-US" dirty="0"/>
              <a:t>Jayzed Data Models © 2016</a:t>
            </a:r>
          </a:p>
        </p:txBody>
      </p:sp>
      <p:sp>
        <p:nvSpPr>
          <p:cNvPr id="9" name="Rectangle 8"/>
          <p:cNvSpPr/>
          <p:nvPr/>
        </p:nvSpPr>
        <p:spPr>
          <a:xfrm>
            <a:off x="4601503" y="1717602"/>
            <a:ext cx="6941820" cy="1080296"/>
          </a:xfrm>
          <a:prstGeom prst="rect">
            <a:avLst/>
          </a:prstGeom>
        </p:spPr>
        <p:txBody>
          <a:bodyPr wrap="square">
            <a:spAutoFit/>
          </a:bodyPr>
          <a:lstStyle/>
          <a:p>
            <a:pPr>
              <a:lnSpc>
                <a:spcPct val="107000"/>
              </a:lnSpc>
            </a:pP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SECTION</a:t>
            </a:r>
            <a:r>
              <a:rPr lang="en-US" sz="1000" dirty="0">
                <a:solidFill>
                  <a:srgbClr val="008080"/>
                </a:solidFill>
                <a:latin typeface="Courier New" panose="02070309020205020404" pitchFamily="49" charset="0"/>
                <a:ea typeface="Calibri" panose="020F0502020204030204" pitchFamily="34" charset="0"/>
                <a:cs typeface="Cordia New"/>
              </a:rPr>
              <a:t>&gt;</a:t>
            </a:r>
            <a:endParaRPr lang="en-US" sz="1000" dirty="0">
              <a:latin typeface="Calibri" panose="020F0502020204030204" pitchFamily="34" charset="0"/>
              <a:ea typeface="Calibri" panose="020F0502020204030204" pitchFamily="34" charset="0"/>
              <a:cs typeface="Cordia New"/>
            </a:endParaRPr>
          </a:p>
          <a:p>
            <a:pPr indent="457200">
              <a:lnSpc>
                <a:spcPct val="107000"/>
              </a:lnSpc>
            </a:pP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SECTNO</a:t>
            </a:r>
            <a:r>
              <a:rPr lang="en-US" sz="1000" dirty="0">
                <a:solidFill>
                  <a:srgbClr val="008080"/>
                </a:solidFill>
                <a:latin typeface="Courier New" panose="02070309020205020404" pitchFamily="49" charset="0"/>
                <a:ea typeface="Calibri" panose="020F0502020204030204" pitchFamily="34" charset="0"/>
                <a:cs typeface="Cordia New"/>
              </a:rPr>
              <a:t>&gt;</a:t>
            </a:r>
            <a:r>
              <a:rPr lang="en-US" sz="1000" dirty="0">
                <a:solidFill>
                  <a:srgbClr val="000000"/>
                </a:solidFill>
                <a:latin typeface="Courier New" panose="02070309020205020404" pitchFamily="49" charset="0"/>
                <a:ea typeface="Calibri" panose="020F0502020204030204" pitchFamily="34" charset="0"/>
                <a:cs typeface="Cordia New"/>
              </a:rPr>
              <a:t>§ 275.203(m)-1</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SECTNO</a:t>
            </a:r>
            <a:r>
              <a:rPr lang="en-US" sz="1000" dirty="0">
                <a:solidFill>
                  <a:srgbClr val="008080"/>
                </a:solidFill>
                <a:latin typeface="Courier New" panose="02070309020205020404" pitchFamily="49" charset="0"/>
                <a:ea typeface="Calibri" panose="020F0502020204030204" pitchFamily="34" charset="0"/>
                <a:cs typeface="Cordia New"/>
              </a:rPr>
              <a:t>&gt;</a:t>
            </a:r>
            <a:endParaRPr lang="en-US" sz="1000" dirty="0">
              <a:latin typeface="Calibri" panose="020F0502020204030204" pitchFamily="34" charset="0"/>
              <a:ea typeface="Calibri" panose="020F0502020204030204" pitchFamily="34" charset="0"/>
              <a:cs typeface="Cordia New"/>
            </a:endParaRPr>
          </a:p>
          <a:p>
            <a:pPr>
              <a:lnSpc>
                <a:spcPct val="107000"/>
              </a:lnSpc>
            </a:pPr>
            <a:r>
              <a:rPr lang="en-US" sz="1000" dirty="0">
                <a:solidFill>
                  <a:srgbClr val="000000"/>
                </a:solidFill>
                <a:latin typeface="Courier New" panose="02070309020205020404" pitchFamily="49" charset="0"/>
                <a:ea typeface="Calibri" panose="020F0502020204030204" pitchFamily="34" charset="0"/>
                <a:cs typeface="Cordia New"/>
              </a:rPr>
              <a:t>      </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SUBJECT</a:t>
            </a:r>
            <a:r>
              <a:rPr lang="en-US" sz="1000" dirty="0">
                <a:solidFill>
                  <a:srgbClr val="008080"/>
                </a:solidFill>
                <a:latin typeface="Courier New" panose="02070309020205020404" pitchFamily="49" charset="0"/>
                <a:ea typeface="Calibri" panose="020F0502020204030204" pitchFamily="34" charset="0"/>
                <a:cs typeface="Cordia New"/>
              </a:rPr>
              <a:t>&gt;</a:t>
            </a:r>
            <a:r>
              <a:rPr lang="en-US" sz="1000" dirty="0">
                <a:solidFill>
                  <a:srgbClr val="000000"/>
                </a:solidFill>
                <a:latin typeface="Courier New" panose="02070309020205020404" pitchFamily="49" charset="0"/>
                <a:ea typeface="Calibri" panose="020F0502020204030204" pitchFamily="34" charset="0"/>
                <a:cs typeface="Cordia New"/>
              </a:rPr>
              <a:t>Private fund adviser exemption.</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SUBJECT</a:t>
            </a:r>
            <a:r>
              <a:rPr lang="en-US" sz="1000" dirty="0">
                <a:solidFill>
                  <a:srgbClr val="008080"/>
                </a:solidFill>
                <a:latin typeface="Courier New" panose="02070309020205020404" pitchFamily="49" charset="0"/>
                <a:ea typeface="Calibri" panose="020F0502020204030204" pitchFamily="34" charset="0"/>
                <a:cs typeface="Cordia New"/>
              </a:rPr>
              <a:t>&gt;</a:t>
            </a:r>
            <a:endParaRPr lang="en-US" sz="1000" dirty="0">
              <a:latin typeface="Calibri" panose="020F0502020204030204" pitchFamily="34" charset="0"/>
              <a:ea typeface="Calibri" panose="020F0502020204030204" pitchFamily="34" charset="0"/>
              <a:cs typeface="Cordia New"/>
            </a:endParaRPr>
          </a:p>
          <a:p>
            <a:pPr marL="640080" marR="0">
              <a:lnSpc>
                <a:spcPct val="107000"/>
              </a:lnSpc>
              <a:spcBef>
                <a:spcPts val="0"/>
              </a:spcBef>
              <a:spcAft>
                <a:spcPts val="0"/>
              </a:spcAft>
            </a:pP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P</a:t>
            </a:r>
            <a:r>
              <a:rPr lang="en-US" sz="1000" dirty="0">
                <a:solidFill>
                  <a:srgbClr val="008080"/>
                </a:solidFill>
                <a:latin typeface="Courier New" panose="02070309020205020404" pitchFamily="49" charset="0"/>
                <a:ea typeface="Calibri" panose="020F0502020204030204" pitchFamily="34" charset="0"/>
                <a:cs typeface="Cordia New"/>
              </a:rPr>
              <a:t>&gt;</a:t>
            </a:r>
            <a:r>
              <a:rPr lang="en-US" sz="1000" dirty="0">
                <a:solidFill>
                  <a:srgbClr val="000000"/>
                </a:solidFill>
                <a:latin typeface="Courier New" panose="02070309020205020404" pitchFamily="49" charset="0"/>
                <a:ea typeface="Calibri" panose="020F0502020204030204" pitchFamily="34" charset="0"/>
                <a:cs typeface="Cordia New"/>
              </a:rPr>
              <a:t>(1) Acts solely as an investment adviser to one or more qualifying private funds; and</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P</a:t>
            </a:r>
            <a:r>
              <a:rPr lang="en-US" sz="1000" dirty="0">
                <a:solidFill>
                  <a:srgbClr val="008080"/>
                </a:solidFill>
                <a:latin typeface="Courier New" panose="02070309020205020404" pitchFamily="49" charset="0"/>
                <a:ea typeface="Calibri" panose="020F0502020204030204" pitchFamily="34" charset="0"/>
                <a:cs typeface="Cordia New"/>
              </a:rPr>
              <a:t>&gt;</a:t>
            </a:r>
            <a:endParaRPr lang="en-US" sz="1000" dirty="0">
              <a:latin typeface="Calibri" panose="020F0502020204030204" pitchFamily="34" charset="0"/>
              <a:ea typeface="Calibri" panose="020F0502020204030204" pitchFamily="34" charset="0"/>
              <a:cs typeface="Cordia New"/>
            </a:endParaRPr>
          </a:p>
          <a:p>
            <a:pPr marL="457200" marR="0">
              <a:lnSpc>
                <a:spcPct val="107000"/>
              </a:lnSpc>
              <a:spcBef>
                <a:spcPts val="0"/>
              </a:spcBef>
              <a:spcAft>
                <a:spcPts val="0"/>
              </a:spcAft>
            </a:pPr>
            <a:r>
              <a:rPr lang="en-US" sz="1000" dirty="0">
                <a:solidFill>
                  <a:srgbClr val="000000"/>
                </a:solidFill>
                <a:latin typeface="Courier New" panose="02070309020205020404" pitchFamily="49" charset="0"/>
                <a:ea typeface="Calibri" panose="020F0502020204030204" pitchFamily="34" charset="0"/>
                <a:cs typeface="Cordia New"/>
              </a:rPr>
              <a:t>  </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P</a:t>
            </a:r>
            <a:r>
              <a:rPr lang="en-US" sz="1000" dirty="0">
                <a:solidFill>
                  <a:srgbClr val="008080"/>
                </a:solidFill>
                <a:latin typeface="Courier New" panose="02070309020205020404" pitchFamily="49" charset="0"/>
                <a:ea typeface="Calibri" panose="020F0502020204030204" pitchFamily="34" charset="0"/>
                <a:cs typeface="Cordia New"/>
              </a:rPr>
              <a:t>&gt;</a:t>
            </a:r>
            <a:r>
              <a:rPr lang="en-US" sz="1000" dirty="0">
                <a:solidFill>
                  <a:srgbClr val="000000"/>
                </a:solidFill>
                <a:latin typeface="Courier New" panose="02070309020205020404" pitchFamily="49" charset="0"/>
                <a:ea typeface="Calibri" panose="020F0502020204030204" pitchFamily="34" charset="0"/>
                <a:cs typeface="Cordia New"/>
              </a:rPr>
              <a:t>(2) Manages private fund assets of less than $150 million.</a:t>
            </a:r>
            <a:r>
              <a:rPr lang="en-US" sz="1000" dirty="0">
                <a:solidFill>
                  <a:srgbClr val="008080"/>
                </a:solidFill>
                <a:latin typeface="Courier New" panose="02070309020205020404" pitchFamily="49" charset="0"/>
                <a:ea typeface="Calibri" panose="020F0502020204030204" pitchFamily="34" charset="0"/>
                <a:cs typeface="Cordia New"/>
              </a:rPr>
              <a:t>&lt;/</a:t>
            </a:r>
            <a:r>
              <a:rPr lang="en-US" sz="1000" dirty="0">
                <a:solidFill>
                  <a:srgbClr val="3F7F7F"/>
                </a:solidFill>
                <a:latin typeface="Courier New" panose="02070309020205020404" pitchFamily="49" charset="0"/>
                <a:ea typeface="Calibri" panose="020F0502020204030204" pitchFamily="34" charset="0"/>
                <a:cs typeface="Cordia New"/>
              </a:rPr>
              <a:t>P</a:t>
            </a:r>
            <a:r>
              <a:rPr lang="en-US" sz="1000" dirty="0">
                <a:solidFill>
                  <a:srgbClr val="008080"/>
                </a:solidFill>
                <a:latin typeface="Courier New" panose="02070309020205020404" pitchFamily="49" charset="0"/>
                <a:ea typeface="Calibri" panose="020F0502020204030204" pitchFamily="34" charset="0"/>
                <a:cs typeface="Cordia New"/>
              </a:rPr>
              <a:t>&gt;</a:t>
            </a:r>
            <a:endParaRPr lang="en-US" sz="1000" dirty="0">
              <a:effectLst/>
              <a:latin typeface="Calibri" panose="020F0502020204030204" pitchFamily="34" charset="0"/>
              <a:ea typeface="Calibri" panose="020F0502020204030204" pitchFamily="34" charset="0"/>
              <a:cs typeface="Cordia New"/>
            </a:endParaRPr>
          </a:p>
        </p:txBody>
      </p:sp>
      <p:sp>
        <p:nvSpPr>
          <p:cNvPr id="11" name="Rectangle 10"/>
          <p:cNvSpPr/>
          <p:nvPr/>
        </p:nvSpPr>
        <p:spPr>
          <a:xfrm>
            <a:off x="624254" y="1180558"/>
            <a:ext cx="10693775" cy="369332"/>
          </a:xfrm>
          <a:prstGeom prst="rect">
            <a:avLst/>
          </a:prstGeom>
        </p:spPr>
        <p:txBody>
          <a:bodyPr wrap="square">
            <a:spAutoFit/>
          </a:bodyPr>
          <a:lstStyle/>
          <a:p>
            <a:r>
              <a:rPr lang="en-US" dirty="0">
                <a:solidFill>
                  <a:srgbClr val="00B0F0"/>
                </a:solidFill>
              </a:rPr>
              <a:t>The diagram shows the “Private Fund Exception”, 203 of CFR-2012-title17-vol3-part275 graph.</a:t>
            </a:r>
          </a:p>
        </p:txBody>
      </p:sp>
      <p:sp>
        <p:nvSpPr>
          <p:cNvPr id="13" name="Rectangle 12"/>
          <p:cNvSpPr/>
          <p:nvPr/>
        </p:nvSpPr>
        <p:spPr>
          <a:xfrm>
            <a:off x="624254" y="1702065"/>
            <a:ext cx="3658577" cy="4308872"/>
          </a:xfrm>
          <a:prstGeom prst="rect">
            <a:avLst/>
          </a:prstGeom>
        </p:spPr>
        <p:txBody>
          <a:bodyPr wrap="square">
            <a:spAutoFit/>
          </a:bodyPr>
          <a:lstStyle/>
          <a:p>
            <a:r>
              <a:rPr lang="en-US" sz="1600" dirty="0"/>
              <a:t>The XML &lt;SECTION&gt; becomes an instance of cfr-fdsys-s:SECTION class.</a:t>
            </a:r>
          </a:p>
          <a:p>
            <a:endParaRPr lang="en-US" sz="1600" dirty="0"/>
          </a:p>
          <a:p>
            <a:r>
              <a:rPr lang="en-US" sz="1600" dirty="0"/>
              <a:t>The XML elements within the section are generated as instances connected with the composite:child object property:</a:t>
            </a:r>
          </a:p>
          <a:p>
            <a:endParaRPr lang="en-US" sz="1600" dirty="0"/>
          </a:p>
          <a:p>
            <a:r>
              <a:rPr lang="en-US" sz="1600" dirty="0"/>
              <a:t>Every section has a section number, cfr-fdsys-s:SECTNO and subject, cfr-fdsys-s:SUBJECT. </a:t>
            </a:r>
          </a:p>
          <a:p>
            <a:endParaRPr lang="en-US" sz="1600" dirty="0"/>
          </a:p>
          <a:p>
            <a:r>
              <a:rPr lang="en-US" sz="1600" dirty="0"/>
              <a:t>Paragraphs become instances of cfr-fdsys-s:P</a:t>
            </a:r>
          </a:p>
          <a:p>
            <a:endParaRPr lang="en-US" sz="1600" dirty="0"/>
          </a:p>
          <a:p>
            <a:r>
              <a:rPr lang="en-US" sz="1600" dirty="0"/>
              <a:t>Object property composite:child connects the instances.</a:t>
            </a:r>
          </a:p>
          <a:p>
            <a:pPr marL="285750" indent="-285750">
              <a:buFont typeface="Arial" panose="020B0604020202020204" pitchFamily="34" charset="0"/>
              <a:buChar char="•"/>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503" y="3842825"/>
            <a:ext cx="6941820" cy="1798320"/>
          </a:xfrm>
          <a:prstGeom prst="rect">
            <a:avLst/>
          </a:prstGeom>
        </p:spPr>
      </p:pic>
    </p:spTree>
    <p:extLst>
      <p:ext uri="{BB962C8B-B14F-4D97-AF65-F5344CB8AC3E}">
        <p14:creationId xmlns:p14="http://schemas.microsoft.com/office/powerpoint/2010/main" val="193075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855" y="2235542"/>
            <a:ext cx="1462516" cy="716632"/>
          </a:xfrm>
          <a:prstGeom prst="rect">
            <a:avLst/>
          </a:prstGeom>
        </p:spPr>
      </p:pic>
      <p:sp>
        <p:nvSpPr>
          <p:cNvPr id="2" name="Title 1"/>
          <p:cNvSpPr>
            <a:spLocks noGrp="1"/>
          </p:cNvSpPr>
          <p:nvPr>
            <p:ph type="title"/>
          </p:nvPr>
        </p:nvSpPr>
        <p:spPr/>
        <p:txBody>
          <a:bodyPr>
            <a:normAutofit fontScale="90000"/>
          </a:bodyPr>
          <a:lstStyle/>
          <a:p>
            <a:r>
              <a:rPr lang="en-US" dirty="0"/>
              <a:t>Loading the law – approach and perspectives</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sp>
        <p:nvSpPr>
          <p:cNvPr id="6" name="Rectangle 5"/>
          <p:cNvSpPr/>
          <p:nvPr/>
        </p:nvSpPr>
        <p:spPr>
          <a:xfrm>
            <a:off x="849548" y="1162982"/>
            <a:ext cx="9991123" cy="923330"/>
          </a:xfrm>
          <a:prstGeom prst="rect">
            <a:avLst/>
          </a:prstGeom>
        </p:spPr>
        <p:txBody>
          <a:bodyPr wrap="square">
            <a:spAutoFit/>
          </a:bodyPr>
          <a:lstStyle/>
          <a:p>
            <a:r>
              <a:rPr lang="en-US" dirty="0">
                <a:solidFill>
                  <a:srgbClr val="00B0F0"/>
                </a:solidFill>
              </a:rPr>
              <a:t>The chapter introduces legislative Use Cases and our approach Semantic ETL. Then we take the less complex source, Code of Federal Regulations (CFR) end-to-end from extract, transformation and load into FRO ontology. Finally we load the United State Code (USC). </a:t>
            </a:r>
          </a:p>
        </p:txBody>
      </p:sp>
      <p:pic>
        <p:nvPicPr>
          <p:cNvPr id="7" name="Picture 6"/>
          <p:cNvPicPr>
            <a:picLocks noChangeAspect="1"/>
          </p:cNvPicPr>
          <p:nvPr/>
        </p:nvPicPr>
        <p:blipFill>
          <a:blip r:embed="rId3"/>
          <a:stretch>
            <a:fillRect/>
          </a:stretch>
        </p:blipFill>
        <p:spPr>
          <a:xfrm>
            <a:off x="3810797" y="2531067"/>
            <a:ext cx="2232368" cy="7788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48" y="2254930"/>
            <a:ext cx="1051560" cy="10515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680" y="2286067"/>
            <a:ext cx="1047750" cy="10477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5409" y="2888301"/>
            <a:ext cx="2232368" cy="44551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442" y="2346783"/>
            <a:ext cx="987034" cy="987034"/>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21336" y="2279085"/>
            <a:ext cx="1364098" cy="1143099"/>
          </a:xfrm>
          <a:prstGeom prst="rect">
            <a:avLst/>
          </a:prstGeom>
        </p:spPr>
      </p:pic>
      <p:sp>
        <p:nvSpPr>
          <p:cNvPr id="16" name="TextBox 15"/>
          <p:cNvSpPr txBox="1"/>
          <p:nvPr/>
        </p:nvSpPr>
        <p:spPr>
          <a:xfrm>
            <a:off x="624254" y="3599234"/>
            <a:ext cx="2488597" cy="2277547"/>
          </a:xfrm>
          <a:prstGeom prst="rect">
            <a:avLst/>
          </a:prstGeom>
          <a:noFill/>
        </p:spPr>
        <p:txBody>
          <a:bodyPr wrap="square" rtlCol="0">
            <a:spAutoFit/>
          </a:bodyPr>
          <a:lstStyle/>
          <a:p>
            <a:r>
              <a:rPr lang="en-US" sz="1600" dirty="0">
                <a:solidFill>
                  <a:srgbClr val="00B0F0"/>
                </a:solidFill>
              </a:rPr>
              <a:t>Static Reference Data</a:t>
            </a:r>
          </a:p>
          <a:p>
            <a:r>
              <a:rPr lang="en-US" sz="1400" dirty="0"/>
              <a:t>The Federal Reserve Bank (FED) is the primary regulator for US Banks. The Securities &amp; Exchange Commission (SEC) regulates Investment Funds. US Congress makes the law. We show how LKIF and FRO model these agents, their relationships and actions.</a:t>
            </a:r>
          </a:p>
        </p:txBody>
      </p:sp>
      <p:sp>
        <p:nvSpPr>
          <p:cNvPr id="17" name="TextBox 16"/>
          <p:cNvSpPr txBox="1"/>
          <p:nvPr/>
        </p:nvSpPr>
        <p:spPr>
          <a:xfrm>
            <a:off x="6527294" y="3599233"/>
            <a:ext cx="2488597" cy="2708434"/>
          </a:xfrm>
          <a:prstGeom prst="rect">
            <a:avLst/>
          </a:prstGeom>
          <a:noFill/>
        </p:spPr>
        <p:txBody>
          <a:bodyPr wrap="square" rtlCol="0">
            <a:spAutoFit/>
          </a:bodyPr>
          <a:lstStyle/>
          <a:p>
            <a:r>
              <a:rPr lang="en-US" sz="1600" dirty="0">
                <a:solidFill>
                  <a:srgbClr val="00B0F0"/>
                </a:solidFill>
              </a:rPr>
              <a:t>XML Source</a:t>
            </a:r>
          </a:p>
          <a:p>
            <a:r>
              <a:rPr lang="en-US" sz="1400" dirty="0"/>
              <a:t>The Government Publishing Office (GPO) provides XML versions of the Code of Federal Regulations (CFR). FRO imports CFR Title 12 Banking and 17 Investment Adviser Act.  The Office of the Law Revision Council (OLRC) codifies the law and publishes in XML format. FRO imports USC Title 12 and 15.  </a:t>
            </a:r>
          </a:p>
        </p:txBody>
      </p:sp>
      <p:sp>
        <p:nvSpPr>
          <p:cNvPr id="18" name="TextBox 17"/>
          <p:cNvSpPr txBox="1"/>
          <p:nvPr/>
        </p:nvSpPr>
        <p:spPr>
          <a:xfrm>
            <a:off x="3627525" y="3602662"/>
            <a:ext cx="2488597" cy="2492990"/>
          </a:xfrm>
          <a:prstGeom prst="rect">
            <a:avLst/>
          </a:prstGeom>
          <a:noFill/>
        </p:spPr>
        <p:txBody>
          <a:bodyPr wrap="square" rtlCol="0">
            <a:spAutoFit/>
          </a:bodyPr>
          <a:lstStyle/>
          <a:p>
            <a:r>
              <a:rPr lang="en-US" sz="1600" dirty="0">
                <a:solidFill>
                  <a:srgbClr val="00B0F0"/>
                </a:solidFill>
              </a:rPr>
              <a:t>Semantic Integration</a:t>
            </a:r>
          </a:p>
          <a:p>
            <a:r>
              <a:rPr lang="en-US" sz="1400" dirty="0"/>
              <a:t>Semantic Data Integration is still Extract, Transform, and Load. The tutorial shows conceptual, logical and physical Data Integration model in a semantic environment. We use the TopBraid</a:t>
            </a:r>
            <a:r>
              <a:rPr lang="en-US" sz="1400" baseline="30000" dirty="0">
                <a:hlinkClick r:id="rId9" action="ppaction://hlinksldjump"/>
              </a:rPr>
              <a:t>1</a:t>
            </a:r>
            <a:r>
              <a:rPr lang="en-US" sz="1400" dirty="0"/>
              <a:t> ontology toolset, but other ontology platforms and RDF data stores can substitute.  </a:t>
            </a:r>
          </a:p>
        </p:txBody>
      </p:sp>
      <p:sp>
        <p:nvSpPr>
          <p:cNvPr id="19" name="TextBox 18"/>
          <p:cNvSpPr txBox="1"/>
          <p:nvPr/>
        </p:nvSpPr>
        <p:spPr>
          <a:xfrm>
            <a:off x="9221344" y="3581877"/>
            <a:ext cx="2488597" cy="2492990"/>
          </a:xfrm>
          <a:prstGeom prst="rect">
            <a:avLst/>
          </a:prstGeom>
          <a:noFill/>
        </p:spPr>
        <p:txBody>
          <a:bodyPr wrap="square" rtlCol="0">
            <a:spAutoFit/>
          </a:bodyPr>
          <a:lstStyle/>
          <a:p>
            <a:r>
              <a:rPr lang="en-US" sz="1600" dirty="0">
                <a:solidFill>
                  <a:srgbClr val="00B0F0"/>
                </a:solidFill>
              </a:rPr>
              <a:t>Ontology Model</a:t>
            </a:r>
          </a:p>
          <a:p>
            <a:r>
              <a:rPr lang="en-US" sz="1400" dirty="0"/>
              <a:t>This chapter dives deeper into Estrella LKIF modules Action and Medium. We  explain where reference and XML source data instantiate classes and properties. FRO extensions to the reference ontology implement a Legal Document structure  of defined classes and primitives for CFR and USC </a:t>
            </a:r>
          </a:p>
        </p:txBody>
      </p:sp>
      <p:sp>
        <p:nvSpPr>
          <p:cNvPr id="20" name="TextBox 19"/>
          <p:cNvSpPr txBox="1"/>
          <p:nvPr/>
        </p:nvSpPr>
        <p:spPr>
          <a:xfrm>
            <a:off x="624254" y="6386299"/>
            <a:ext cx="5105483" cy="215444"/>
          </a:xfrm>
          <a:prstGeom prst="rect">
            <a:avLst/>
          </a:prstGeom>
          <a:noFill/>
        </p:spPr>
        <p:txBody>
          <a:bodyPr wrap="square" rtlCol="0">
            <a:spAutoFit/>
          </a:bodyPr>
          <a:lstStyle/>
          <a:p>
            <a:r>
              <a:rPr lang="en-US" sz="800" dirty="0"/>
              <a:t>* See </a:t>
            </a:r>
            <a:r>
              <a:rPr lang="en-US" sz="800" dirty="0">
                <a:hlinkClick r:id="rId10" action="ppaction://hlinksldjump"/>
              </a:rPr>
              <a:t>Nuria Casellas </a:t>
            </a:r>
            <a:r>
              <a:rPr lang="en-US" sz="800" dirty="0"/>
              <a:t>for an in-depth introduction and comparison of Legal Ontologies</a:t>
            </a:r>
          </a:p>
        </p:txBody>
      </p:sp>
    </p:spTree>
    <p:extLst>
      <p:ext uri="{BB962C8B-B14F-4D97-AF65-F5344CB8AC3E}">
        <p14:creationId xmlns:p14="http://schemas.microsoft.com/office/powerpoint/2010/main" val="2983313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 details in the resource form</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883" y="1316308"/>
            <a:ext cx="3172751" cy="5095631"/>
          </a:xfrm>
          <a:prstGeom prst="rect">
            <a:avLst/>
          </a:prstGeom>
        </p:spPr>
      </p:pic>
      <p:sp>
        <p:nvSpPr>
          <p:cNvPr id="6" name="Rectangle 5"/>
          <p:cNvSpPr/>
          <p:nvPr/>
        </p:nvSpPr>
        <p:spPr>
          <a:xfrm>
            <a:off x="855645" y="1201848"/>
            <a:ext cx="6955665" cy="369332"/>
          </a:xfrm>
          <a:prstGeom prst="rect">
            <a:avLst/>
          </a:prstGeom>
        </p:spPr>
        <p:txBody>
          <a:bodyPr wrap="square">
            <a:spAutoFit/>
          </a:bodyPr>
          <a:lstStyle/>
          <a:p>
            <a:r>
              <a:rPr lang="en-US" dirty="0">
                <a:solidFill>
                  <a:srgbClr val="00B0F0"/>
                </a:solidFill>
              </a:rPr>
              <a:t>We can introspect all details of “Private Fund Exception” in the Form tab.</a:t>
            </a:r>
          </a:p>
        </p:txBody>
      </p:sp>
      <p:sp>
        <p:nvSpPr>
          <p:cNvPr id="14" name="Rectangle 13"/>
          <p:cNvSpPr/>
          <p:nvPr/>
        </p:nvSpPr>
        <p:spPr>
          <a:xfrm>
            <a:off x="643339" y="5242388"/>
            <a:ext cx="7457757" cy="1169551"/>
          </a:xfrm>
          <a:prstGeom prst="rect">
            <a:avLst/>
          </a:prstGeom>
        </p:spPr>
        <p:txBody>
          <a:bodyPr wrap="square">
            <a:spAutoFit/>
          </a:bodyPr>
          <a:lstStyle/>
          <a:p>
            <a:pPr lvl="0"/>
            <a:r>
              <a:rPr lang="en-US" sz="1400" dirty="0"/>
              <a:t>To use the data warehousing ETL analogy, this is just an Extract of into simple Staging classes.  rather than ontology design. There are no semantics and it is hard and error prone to SPARQL query the data. </a:t>
            </a:r>
          </a:p>
          <a:p>
            <a:pPr lvl="0"/>
            <a:r>
              <a:rPr lang="en-US" sz="1400" b="1" dirty="0">
                <a:solidFill>
                  <a:schemeClr val="accent6"/>
                </a:solidFill>
              </a:rPr>
              <a:t>We will transform the staging structure and load into LKIF classes. First we revisit the reference ontology and extend the design. Then we use SPIN rules to move the instances. </a:t>
            </a:r>
            <a:r>
              <a:rPr lang="en-US" sz="1400" dirty="0"/>
              <a:t> </a:t>
            </a:r>
            <a:endParaRPr lang="en-US" sz="1600" dirty="0"/>
          </a:p>
        </p:txBody>
      </p:sp>
      <p:sp>
        <p:nvSpPr>
          <p:cNvPr id="8" name="TextBox 7"/>
          <p:cNvSpPr txBox="1"/>
          <p:nvPr/>
        </p:nvSpPr>
        <p:spPr>
          <a:xfrm>
            <a:off x="639714" y="1825490"/>
            <a:ext cx="7317512" cy="3231654"/>
          </a:xfrm>
          <a:prstGeom prst="rect">
            <a:avLst/>
          </a:prstGeom>
          <a:noFill/>
        </p:spPr>
        <p:txBody>
          <a:bodyPr wrap="square" rtlCol="0">
            <a:spAutoFit/>
          </a:bodyPr>
          <a:lstStyle/>
          <a:p>
            <a:r>
              <a:rPr lang="en-US" sz="1200" dirty="0"/>
              <a:t>The top of the window shows path and name of the open OWL file.</a:t>
            </a:r>
          </a:p>
          <a:p>
            <a:endParaRPr lang="en-US" sz="1200" dirty="0"/>
          </a:p>
          <a:p>
            <a:r>
              <a:rPr lang="en-US" sz="1200" dirty="0"/>
              <a:t>FinRegOnt sets the prefix as cfr-17-275, title and part of the code of federal regulations. The import generates a URI for the instance: cfr-17-275:r-0-9. “r” denotes resource. The numbers are generated based on the hierarchy level. We use an import generated URI, because the CFR XML doesn’t come with an ID element. For United States Code we use the element Identifier in the XML. </a:t>
            </a:r>
          </a:p>
          <a:p>
            <a:endParaRPr lang="en-US" sz="1200" dirty="0"/>
          </a:p>
          <a:p>
            <a:r>
              <a:rPr lang="en-US" sz="1200" dirty="0"/>
              <a:t>The composite index means that section “§ 275.203(m)-1” is the 17</a:t>
            </a:r>
            <a:r>
              <a:rPr lang="en-US" sz="1200" baseline="30000" dirty="0"/>
              <a:t>th</a:t>
            </a:r>
            <a:r>
              <a:rPr lang="en-US" sz="1200" dirty="0"/>
              <a:t> child element under the parent (Part 275). </a:t>
            </a:r>
          </a:p>
          <a:p>
            <a:endParaRPr lang="en-US" sz="1200" dirty="0"/>
          </a:p>
          <a:p>
            <a:r>
              <a:rPr lang="en-US" sz="1200" dirty="0"/>
              <a:t>Under composite:child we find section number, subject and paragraphs. We expand paragraph (1) – “Acts solely as an investment adviser to one of more private funds ….”</a:t>
            </a:r>
          </a:p>
          <a:p>
            <a:endParaRPr lang="en-US" sz="1200" dirty="0"/>
          </a:p>
          <a:p>
            <a:r>
              <a:rPr lang="en-US" sz="1200" dirty="0"/>
              <a:t>Again, the child elements have a composite index. We use the index number to query the paragraphs in the right order.</a:t>
            </a:r>
          </a:p>
          <a:p>
            <a:endParaRPr lang="en-US" sz="1200" dirty="0"/>
          </a:p>
          <a:p>
            <a:r>
              <a:rPr lang="en-US" sz="1200" dirty="0"/>
              <a:t>All text fragments are stored as sxml:TextNode, a generic Semantic-XML class with text and composite index. We use will the index number to concatenate the text fragments into the full text of a paragraph.</a:t>
            </a:r>
          </a:p>
        </p:txBody>
      </p:sp>
    </p:spTree>
    <p:extLst>
      <p:ext uri="{BB962C8B-B14F-4D97-AF65-F5344CB8AC3E}">
        <p14:creationId xmlns:p14="http://schemas.microsoft.com/office/powerpoint/2010/main" val="162321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CFR to FRO/LKIF Physical Transform Model</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graphicFrame>
        <p:nvGraphicFramePr>
          <p:cNvPr id="25" name="Table 24"/>
          <p:cNvGraphicFramePr>
            <a:graphicFrameLocks noGrp="1"/>
          </p:cNvGraphicFramePr>
          <p:nvPr>
            <p:extLst>
              <p:ext uri="{D42A27DB-BD31-4B8C-83A1-F6EECF244321}">
                <p14:modId xmlns:p14="http://schemas.microsoft.com/office/powerpoint/2010/main" val="3084260903"/>
              </p:ext>
            </p:extLst>
          </p:nvPr>
        </p:nvGraphicFramePr>
        <p:xfrm>
          <a:off x="4629846" y="4463458"/>
          <a:ext cx="1778000" cy="73152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CFR-2015-title12-vol2-part217</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r h="182880">
                <a:tc>
                  <a:txBody>
                    <a:bodyPr/>
                    <a:lstStyle/>
                    <a:p>
                      <a:pPr algn="l" fontAlgn="b"/>
                      <a:r>
                        <a:rPr lang="en-US" sz="1100" u="none" strike="noStrike" dirty="0">
                          <a:effectLst/>
                        </a:rPr>
                        <a:t>CFR-2015-title12-vol3-part225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2478808"/>
                  </a:ext>
                </a:extLst>
              </a:tr>
              <a:tr h="182880">
                <a:tc>
                  <a:txBody>
                    <a:bodyPr/>
                    <a:lstStyle/>
                    <a:p>
                      <a:pPr algn="l" fontAlgn="b"/>
                      <a:r>
                        <a:rPr lang="en-US" sz="1100" u="none" strike="noStrike" dirty="0">
                          <a:effectLst/>
                        </a:rPr>
                        <a:t>CFR-2013-title12-vol4-part252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0239716"/>
                  </a:ext>
                </a:extLst>
              </a:tr>
              <a:tr h="182880">
                <a:tc>
                  <a:txBody>
                    <a:bodyPr/>
                    <a:lstStyle/>
                    <a:p>
                      <a:pPr algn="l" fontAlgn="b"/>
                      <a:r>
                        <a:rPr lang="en-US" sz="1100" u="none" strike="noStrike" dirty="0">
                          <a:effectLst/>
                        </a:rPr>
                        <a:t>CFR-2012-title17-vol3-part275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01110999"/>
                  </a:ext>
                </a:extLst>
              </a:tr>
            </a:tbl>
          </a:graphicData>
        </a:graphic>
      </p:graphicFrame>
      <p:sp>
        <p:nvSpPr>
          <p:cNvPr id="26" name="Flowchart: Multidocument 25"/>
          <p:cNvSpPr/>
          <p:nvPr/>
        </p:nvSpPr>
        <p:spPr>
          <a:xfrm>
            <a:off x="4532681" y="3922921"/>
            <a:ext cx="2267432" cy="1588129"/>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RDF/OWL (TTL)</a:t>
            </a:r>
            <a:endParaRPr lang="en-US" sz="1000" dirty="0">
              <a:solidFill>
                <a:schemeClr val="tx1"/>
              </a:solidFill>
            </a:endParaRPr>
          </a:p>
          <a:p>
            <a:pPr algn="ctr"/>
            <a:endParaRPr lang="en-US" sz="1400" dirty="0">
              <a:solidFill>
                <a:schemeClr val="tx1"/>
              </a:solidFill>
            </a:endParaRPr>
          </a:p>
        </p:txBody>
      </p:sp>
      <p:sp>
        <p:nvSpPr>
          <p:cNvPr id="27" name="Flowchart: Document 26"/>
          <p:cNvSpPr/>
          <p:nvPr/>
        </p:nvSpPr>
        <p:spPr>
          <a:xfrm>
            <a:off x="4532526" y="2453370"/>
            <a:ext cx="2267432" cy="541846"/>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RDF/OWL (TTL)</a:t>
            </a:r>
            <a:endParaRPr lang="en-US" sz="1000" dirty="0">
              <a:solidFill>
                <a:schemeClr val="tx1"/>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1487367790"/>
              </p:ext>
            </p:extLst>
          </p:nvPr>
        </p:nvGraphicFramePr>
        <p:xfrm>
          <a:off x="4629846" y="2716526"/>
          <a:ext cx="1778000" cy="18288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CFR_FDSys_Schema</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bl>
          </a:graphicData>
        </a:graphic>
      </p:graphicFrame>
      <p:cxnSp>
        <p:nvCxnSpPr>
          <p:cNvPr id="32" name="Straight Arrow Connector 31"/>
          <p:cNvCxnSpPr>
            <a:stCxn id="26" idx="0"/>
            <a:endCxn id="27" idx="2"/>
          </p:cNvCxnSpPr>
          <p:nvPr/>
        </p:nvCxnSpPr>
        <p:spPr>
          <a:xfrm flipH="1" flipV="1">
            <a:off x="5666242" y="2959394"/>
            <a:ext cx="156146" cy="963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
          <a:stretch>
            <a:fillRect/>
          </a:stretch>
        </p:blipFill>
        <p:spPr>
          <a:xfrm>
            <a:off x="4515899" y="1985811"/>
            <a:ext cx="402771" cy="321384"/>
          </a:xfrm>
          <a:prstGeom prst="rect">
            <a:avLst/>
          </a:prstGeom>
        </p:spPr>
      </p:pic>
      <p:sp>
        <p:nvSpPr>
          <p:cNvPr id="38" name="Content Placeholder 8"/>
          <p:cNvSpPr txBox="1">
            <a:spLocks/>
          </p:cNvSpPr>
          <p:nvPr/>
        </p:nvSpPr>
        <p:spPr>
          <a:xfrm>
            <a:off x="4850568" y="1934137"/>
            <a:ext cx="2399619" cy="424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https://finregont.com/fro/cfr/</a:t>
            </a:r>
            <a:r>
              <a:rPr lang="en-US" sz="1400" dirty="0"/>
              <a:t> </a:t>
            </a:r>
          </a:p>
        </p:txBody>
      </p:sp>
      <p:sp>
        <p:nvSpPr>
          <p:cNvPr id="42" name="Flowchart: Process 41"/>
          <p:cNvSpPr/>
          <p:nvPr/>
        </p:nvSpPr>
        <p:spPr>
          <a:xfrm>
            <a:off x="7430305" y="4830493"/>
            <a:ext cx="1498744" cy="73866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Execute </a:t>
            </a:r>
            <a:r>
              <a:rPr lang="en-US" sz="1400" b="1" dirty="0">
                <a:solidFill>
                  <a:schemeClr val="tx1"/>
                </a:solidFill>
              </a:rPr>
              <a:t>Load</a:t>
            </a:r>
            <a:r>
              <a:rPr lang="en-US" sz="1400" dirty="0">
                <a:solidFill>
                  <a:schemeClr val="tx1"/>
                </a:solidFill>
              </a:rPr>
              <a:t> from source to target instance</a:t>
            </a:r>
          </a:p>
        </p:txBody>
      </p:sp>
      <p:sp>
        <p:nvSpPr>
          <p:cNvPr id="44" name="Flowchart: Process 43"/>
          <p:cNvSpPr/>
          <p:nvPr/>
        </p:nvSpPr>
        <p:spPr>
          <a:xfrm>
            <a:off x="7437331" y="2345648"/>
            <a:ext cx="1248960" cy="73866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Map source classes to target</a:t>
            </a:r>
          </a:p>
        </p:txBody>
      </p:sp>
      <p:sp>
        <p:nvSpPr>
          <p:cNvPr id="51" name="TextBox 50"/>
          <p:cNvSpPr txBox="1"/>
          <p:nvPr/>
        </p:nvSpPr>
        <p:spPr>
          <a:xfrm>
            <a:off x="5744237" y="3054301"/>
            <a:ext cx="899571" cy="261610"/>
          </a:xfrm>
          <a:prstGeom prst="rect">
            <a:avLst/>
          </a:prstGeom>
          <a:noFill/>
        </p:spPr>
        <p:txBody>
          <a:bodyPr wrap="square" rtlCol="0">
            <a:spAutoFit/>
          </a:bodyPr>
          <a:lstStyle/>
          <a:p>
            <a:r>
              <a:rPr lang="en-US" sz="1100" dirty="0">
                <a:solidFill>
                  <a:srgbClr val="00B0F0"/>
                </a:solidFill>
              </a:rPr>
              <a:t>owl:imports</a:t>
            </a:r>
          </a:p>
        </p:txBody>
      </p:sp>
      <p:cxnSp>
        <p:nvCxnSpPr>
          <p:cNvPr id="59" name="Straight Arrow Connector 58"/>
          <p:cNvCxnSpPr/>
          <p:nvPr/>
        </p:nvCxnSpPr>
        <p:spPr>
          <a:xfrm flipV="1">
            <a:off x="6833721" y="2714980"/>
            <a:ext cx="571000" cy="1546"/>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0" idx="2"/>
            <a:endCxn id="42" idx="0"/>
          </p:cNvCxnSpPr>
          <p:nvPr/>
        </p:nvCxnSpPr>
        <p:spPr>
          <a:xfrm>
            <a:off x="8179677" y="4576127"/>
            <a:ext cx="0" cy="254366"/>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937307" y="5227407"/>
            <a:ext cx="331652"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49548" y="1186512"/>
            <a:ext cx="10693775" cy="369332"/>
          </a:xfrm>
          <a:prstGeom prst="rect">
            <a:avLst/>
          </a:prstGeom>
        </p:spPr>
        <p:txBody>
          <a:bodyPr wrap="square">
            <a:spAutoFit/>
          </a:bodyPr>
          <a:lstStyle/>
          <a:p>
            <a:r>
              <a:rPr lang="en-US" dirty="0">
                <a:solidFill>
                  <a:srgbClr val="00B0F0"/>
                </a:solidFill>
              </a:rPr>
              <a:t>The Physical Load model shows the source files and target files in the Financial Regulation Ontology.</a:t>
            </a:r>
          </a:p>
        </p:txBody>
      </p:sp>
      <p:graphicFrame>
        <p:nvGraphicFramePr>
          <p:cNvPr id="46" name="Table 45"/>
          <p:cNvGraphicFramePr>
            <a:graphicFrameLocks noGrp="1"/>
          </p:cNvGraphicFramePr>
          <p:nvPr>
            <p:extLst>
              <p:ext uri="{D42A27DB-BD31-4B8C-83A1-F6EECF244321}">
                <p14:modId xmlns:p14="http://schemas.microsoft.com/office/powerpoint/2010/main" val="3873139995"/>
              </p:ext>
            </p:extLst>
          </p:nvPr>
        </p:nvGraphicFramePr>
        <p:xfrm>
          <a:off x="9381909" y="4474243"/>
          <a:ext cx="1778000" cy="73152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FRO_CFR_Title_12_Part_217</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r h="182880">
                <a:tc>
                  <a:txBody>
                    <a:bodyPr/>
                    <a:lstStyle/>
                    <a:p>
                      <a:pPr algn="l" fontAlgn="b"/>
                      <a:r>
                        <a:rPr lang="en-US" sz="1100" u="none" strike="noStrike" dirty="0">
                          <a:effectLst/>
                        </a:rPr>
                        <a:t>FRO_CFR_Title_12_Part_225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2478808"/>
                  </a:ext>
                </a:extLst>
              </a:tr>
              <a:tr h="182880">
                <a:tc>
                  <a:txBody>
                    <a:bodyPr/>
                    <a:lstStyle/>
                    <a:p>
                      <a:pPr algn="l" fontAlgn="b"/>
                      <a:r>
                        <a:rPr lang="en-US" sz="1100" u="none" strike="noStrike" dirty="0">
                          <a:effectLst/>
                        </a:rPr>
                        <a:t>FRO_CFR_Title_12_Part_252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0239716"/>
                  </a:ext>
                </a:extLst>
              </a:tr>
              <a:tr h="182880">
                <a:tc>
                  <a:txBody>
                    <a:bodyPr/>
                    <a:lstStyle/>
                    <a:p>
                      <a:pPr algn="l" fontAlgn="b"/>
                      <a:r>
                        <a:rPr lang="en-US" sz="1100" u="none" strike="noStrike" dirty="0">
                          <a:effectLst/>
                        </a:rPr>
                        <a:t>FRO_CFR_Title_17_Part_275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01110999"/>
                  </a:ext>
                </a:extLst>
              </a:tr>
            </a:tbl>
          </a:graphicData>
        </a:graphic>
      </p:graphicFrame>
      <p:sp>
        <p:nvSpPr>
          <p:cNvPr id="47" name="Flowchart: Multidocument 46"/>
          <p:cNvSpPr/>
          <p:nvPr/>
        </p:nvSpPr>
        <p:spPr>
          <a:xfrm>
            <a:off x="9272644" y="3922922"/>
            <a:ext cx="2267432" cy="1588129"/>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OWL (TTL)</a:t>
            </a:r>
            <a:endParaRPr lang="en-US" sz="1000" dirty="0">
              <a:solidFill>
                <a:schemeClr val="tx1"/>
              </a:solidFill>
            </a:endParaRPr>
          </a:p>
          <a:p>
            <a:pPr algn="ctr"/>
            <a:endParaRPr lang="en-US" sz="1400" dirty="0">
              <a:solidFill>
                <a:schemeClr val="tx1"/>
              </a:solidFill>
            </a:endParaRPr>
          </a:p>
        </p:txBody>
      </p:sp>
      <p:sp>
        <p:nvSpPr>
          <p:cNvPr id="48" name="Flowchart: Document 47"/>
          <p:cNvSpPr/>
          <p:nvPr/>
        </p:nvSpPr>
        <p:spPr>
          <a:xfrm>
            <a:off x="9284589" y="2307637"/>
            <a:ext cx="2267432" cy="138538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OWL (TTL)</a:t>
            </a:r>
            <a:endParaRPr lang="en-US" sz="1000" dirty="0">
              <a:solidFill>
                <a:schemeClr val="tx1"/>
              </a:solidFill>
            </a:endParaRPr>
          </a:p>
        </p:txBody>
      </p:sp>
      <p:graphicFrame>
        <p:nvGraphicFramePr>
          <p:cNvPr id="49" name="Table 48"/>
          <p:cNvGraphicFramePr>
            <a:graphicFrameLocks noGrp="1"/>
          </p:cNvGraphicFramePr>
          <p:nvPr>
            <p:extLst>
              <p:ext uri="{D42A27DB-BD31-4B8C-83A1-F6EECF244321}">
                <p14:modId xmlns:p14="http://schemas.microsoft.com/office/powerpoint/2010/main" val="684511332"/>
              </p:ext>
            </p:extLst>
          </p:nvPr>
        </p:nvGraphicFramePr>
        <p:xfrm>
          <a:off x="9381909" y="2570793"/>
          <a:ext cx="1778000" cy="84582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b="1" u="none" strike="noStrike" dirty="0">
                          <a:effectLst/>
                        </a:rPr>
                        <a:t>Code_Federal_Regulations</a:t>
                      </a:r>
                    </a:p>
                    <a:p>
                      <a:pPr algn="l" fontAlgn="b"/>
                      <a:r>
                        <a:rPr lang="en-US" sz="1100" b="0" i="0" u="none" strike="noStrike" dirty="0">
                          <a:solidFill>
                            <a:srgbClr val="000000"/>
                          </a:solidFill>
                          <a:effectLst/>
                          <a:latin typeface="Calibri" panose="020F0502020204030204" pitchFamily="34" charset="0"/>
                        </a:rPr>
                        <a:t>US_LegalReference</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LegalReference</a:t>
                      </a:r>
                    </a:p>
                    <a:p>
                      <a:pPr algn="l" fontAlgn="b"/>
                      <a:r>
                        <a:rPr lang="en-US" sz="1100" b="0" i="0" u="none" strike="noStrike" dirty="0">
                          <a:solidFill>
                            <a:srgbClr val="000000"/>
                          </a:solidFill>
                          <a:effectLst/>
                          <a:latin typeface="Calibri" panose="020F0502020204030204" pitchFamily="34" charset="0"/>
                        </a:rPr>
                        <a:t>lkif-extended</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bl>
          </a:graphicData>
        </a:graphic>
      </p:graphicFrame>
      <p:cxnSp>
        <p:nvCxnSpPr>
          <p:cNvPr id="50" name="Straight Arrow Connector 49"/>
          <p:cNvCxnSpPr>
            <a:stCxn id="47" idx="0"/>
            <a:endCxn id="48" idx="2"/>
          </p:cNvCxnSpPr>
          <p:nvPr/>
        </p:nvCxnSpPr>
        <p:spPr>
          <a:xfrm flipH="1" flipV="1">
            <a:off x="10418305" y="3601428"/>
            <a:ext cx="144046" cy="321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521794" y="3561468"/>
            <a:ext cx="899571" cy="261610"/>
          </a:xfrm>
          <a:prstGeom prst="rect">
            <a:avLst/>
          </a:prstGeom>
          <a:noFill/>
        </p:spPr>
        <p:txBody>
          <a:bodyPr wrap="square" rtlCol="0">
            <a:spAutoFit/>
          </a:bodyPr>
          <a:lstStyle/>
          <a:p>
            <a:r>
              <a:rPr lang="en-US" sz="1100" dirty="0">
                <a:solidFill>
                  <a:srgbClr val="00B0F0"/>
                </a:solidFill>
              </a:rPr>
              <a:t>owl:imports</a:t>
            </a:r>
          </a:p>
        </p:txBody>
      </p:sp>
      <p:cxnSp>
        <p:nvCxnSpPr>
          <p:cNvPr id="55" name="Straight Arrow Connector 54"/>
          <p:cNvCxnSpPr>
            <a:stCxn id="44" idx="3"/>
          </p:cNvCxnSpPr>
          <p:nvPr/>
        </p:nvCxnSpPr>
        <p:spPr>
          <a:xfrm flipV="1">
            <a:off x="8686291" y="2713081"/>
            <a:ext cx="570723" cy="1899"/>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2"/>
          <a:stretch>
            <a:fillRect/>
          </a:stretch>
        </p:blipFill>
        <p:spPr>
          <a:xfrm>
            <a:off x="8123669" y="1933584"/>
            <a:ext cx="402771" cy="321384"/>
          </a:xfrm>
          <a:prstGeom prst="rect">
            <a:avLst/>
          </a:prstGeom>
        </p:spPr>
      </p:pic>
      <p:sp>
        <p:nvSpPr>
          <p:cNvPr id="58" name="Content Placeholder 8"/>
          <p:cNvSpPr txBox="1">
            <a:spLocks/>
          </p:cNvSpPr>
          <p:nvPr/>
        </p:nvSpPr>
        <p:spPr>
          <a:xfrm>
            <a:off x="8526441" y="1933584"/>
            <a:ext cx="3529594" cy="424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4"/>
              </a:rPr>
              <a:t>https://www.estrellaproject.org/lkif-core</a:t>
            </a:r>
            <a:r>
              <a:rPr lang="en-US" sz="1400" dirty="0"/>
              <a:t> </a:t>
            </a:r>
          </a:p>
        </p:txBody>
      </p:sp>
      <p:sp>
        <p:nvSpPr>
          <p:cNvPr id="60" name="Flowchart: Process 59"/>
          <p:cNvSpPr/>
          <p:nvPr/>
        </p:nvSpPr>
        <p:spPr>
          <a:xfrm>
            <a:off x="7430305" y="3837463"/>
            <a:ext cx="1498744" cy="73866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chemeClr val="tx1"/>
                </a:solidFill>
              </a:rPr>
              <a:t>Transform </a:t>
            </a:r>
            <a:r>
              <a:rPr lang="en-US" sz="1400" dirty="0">
                <a:solidFill>
                  <a:schemeClr val="tx1"/>
                </a:solidFill>
              </a:rPr>
              <a:t>complex structures</a:t>
            </a:r>
          </a:p>
        </p:txBody>
      </p:sp>
      <p:cxnSp>
        <p:nvCxnSpPr>
          <p:cNvPr id="62" name="Straight Arrow Connector 61"/>
          <p:cNvCxnSpPr/>
          <p:nvPr/>
        </p:nvCxnSpPr>
        <p:spPr>
          <a:xfrm>
            <a:off x="6820303" y="4220746"/>
            <a:ext cx="571000" cy="378"/>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25133" y="1912862"/>
            <a:ext cx="3658577" cy="1600438"/>
          </a:xfrm>
          <a:prstGeom prst="rect">
            <a:avLst/>
          </a:prstGeom>
        </p:spPr>
        <p:txBody>
          <a:bodyPr wrap="square">
            <a:spAutoFit/>
          </a:bodyPr>
          <a:lstStyle/>
          <a:p>
            <a:r>
              <a:rPr lang="en-US" sz="1400" dirty="0"/>
              <a:t>Prerequisite of the Semantic ETL is a mapping from CFR_FDSys_Schema.ttl to the target classes in Code_Federal_Regulations.ttl. The target ontology imports US_Legal_Reference.ttl, an ontology common to CFR and USC and Legal_Reference.ttl, common to international regulations. Legal_Reference.ttl imports LKIF.</a:t>
            </a:r>
            <a:endParaRPr lang="en-US" dirty="0"/>
          </a:p>
        </p:txBody>
      </p:sp>
      <p:sp>
        <p:nvSpPr>
          <p:cNvPr id="68" name="Rectangle 67"/>
          <p:cNvSpPr/>
          <p:nvPr/>
        </p:nvSpPr>
        <p:spPr>
          <a:xfrm>
            <a:off x="609043" y="3931212"/>
            <a:ext cx="3658577" cy="1600438"/>
          </a:xfrm>
          <a:prstGeom prst="rect">
            <a:avLst/>
          </a:prstGeom>
        </p:spPr>
        <p:txBody>
          <a:bodyPr wrap="square">
            <a:spAutoFit/>
          </a:bodyPr>
          <a:lstStyle/>
          <a:p>
            <a:r>
              <a:rPr lang="en-US" sz="1400" dirty="0"/>
              <a:t>We create a target instance ontology file for very staging file. </a:t>
            </a:r>
            <a:br>
              <a:rPr lang="en-US" sz="1400" dirty="0"/>
            </a:br>
            <a:r>
              <a:rPr lang="en-US" sz="1400" dirty="0"/>
              <a:t>E.g. FRO_CFR_Title12_part_275.ttl  </a:t>
            </a:r>
            <a:br>
              <a:rPr lang="en-US" sz="1400" dirty="0"/>
            </a:br>
            <a:r>
              <a:rPr lang="en-US" sz="1400" dirty="0"/>
              <a:t>for CFR-2012-title17-vol-3-part275.ttl</a:t>
            </a:r>
          </a:p>
          <a:p>
            <a:r>
              <a:rPr lang="en-US" sz="1400" dirty="0"/>
              <a:t>The target files only contain class and property instances. They all import the common schema, Code_Federal_Regulations.ttl</a:t>
            </a:r>
            <a:endParaRPr lang="en-US" dirty="0"/>
          </a:p>
        </p:txBody>
      </p:sp>
    </p:spTree>
    <p:extLst>
      <p:ext uri="{BB962C8B-B14F-4D97-AF65-F5344CB8AC3E}">
        <p14:creationId xmlns:p14="http://schemas.microsoft.com/office/powerpoint/2010/main" val="126993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4" y="365125"/>
            <a:ext cx="10221547" cy="914400"/>
          </a:xfrm>
        </p:spPr>
        <p:txBody>
          <a:bodyPr>
            <a:normAutofit fontScale="90000"/>
          </a:bodyPr>
          <a:lstStyle/>
          <a:p>
            <a:r>
              <a:rPr lang="en-US" dirty="0"/>
              <a:t>Identifying and extending the LKIF target for CFR</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340" y="1529252"/>
            <a:ext cx="5730240" cy="4632960"/>
          </a:xfrm>
          <a:prstGeom prst="rect">
            <a:avLst/>
          </a:prstGeom>
        </p:spPr>
      </p:pic>
      <p:sp>
        <p:nvSpPr>
          <p:cNvPr id="5" name="Rectangle 4"/>
          <p:cNvSpPr/>
          <p:nvPr/>
        </p:nvSpPr>
        <p:spPr>
          <a:xfrm>
            <a:off x="785778" y="2610440"/>
            <a:ext cx="6247319" cy="1815882"/>
          </a:xfrm>
          <a:prstGeom prst="rect">
            <a:avLst/>
          </a:prstGeom>
        </p:spPr>
        <p:txBody>
          <a:bodyPr wrap="square">
            <a:spAutoFit/>
          </a:bodyPr>
          <a:lstStyle/>
          <a:p>
            <a:r>
              <a:rPr lang="en-US" sz="1600" dirty="0"/>
              <a:t>Slide </a:t>
            </a:r>
            <a:r>
              <a:rPr lang="en-US" sz="1600" dirty="0">
                <a:hlinkClick r:id="rId3" action="ppaction://hlinksldjump"/>
              </a:rPr>
              <a:t>SEC Mandate in context </a:t>
            </a:r>
            <a:r>
              <a:rPr lang="en-US" sz="1600" dirty="0"/>
              <a:t>defined the SEC as a LKIF Executive Body and Financial Regulation as an outcome of its Rulemaking. </a:t>
            </a:r>
            <a:br>
              <a:rPr lang="en-US" sz="1600" dirty="0"/>
            </a:br>
            <a:r>
              <a:rPr lang="en-US" sz="1600" dirty="0"/>
              <a:t>fro-cfr:CodeFederalRegulations is a subclass of Financial Regulation. CFR_Component is a collection class for all CFR element classes. </a:t>
            </a:r>
          </a:p>
          <a:p>
            <a:endParaRPr lang="en-US" sz="1600" dirty="0"/>
          </a:p>
          <a:p>
            <a:r>
              <a:rPr lang="en-US" sz="1600" dirty="0"/>
              <a:t>The top class, CFR_Title is also member of the Document Edition, described in </a:t>
            </a:r>
            <a:r>
              <a:rPr lang="en-US" sz="1600" dirty="0">
                <a:hlinkClick r:id="rId4" action="ppaction://hlinksldjump"/>
              </a:rPr>
              <a:t>Codification of the Law in the ontology</a:t>
            </a:r>
            <a:r>
              <a:rPr lang="en-US" sz="1600" dirty="0"/>
              <a:t>.</a:t>
            </a:r>
          </a:p>
        </p:txBody>
      </p:sp>
      <p:sp>
        <p:nvSpPr>
          <p:cNvPr id="6" name="Rectangle 5"/>
          <p:cNvSpPr/>
          <p:nvPr/>
        </p:nvSpPr>
        <p:spPr>
          <a:xfrm>
            <a:off x="849549" y="1186512"/>
            <a:ext cx="5317788" cy="923330"/>
          </a:xfrm>
          <a:prstGeom prst="rect">
            <a:avLst/>
          </a:prstGeom>
        </p:spPr>
        <p:txBody>
          <a:bodyPr wrap="square">
            <a:spAutoFit/>
          </a:bodyPr>
          <a:lstStyle/>
          <a:p>
            <a:r>
              <a:rPr lang="en-US" dirty="0">
                <a:solidFill>
                  <a:srgbClr val="00B0F0"/>
                </a:solidFill>
              </a:rPr>
              <a:t>We extend the model of the US Legal Context, described in previous slides to accommodate the CFR elements.</a:t>
            </a:r>
          </a:p>
        </p:txBody>
      </p:sp>
      <p:sp>
        <p:nvSpPr>
          <p:cNvPr id="7" name="Rectangle 6"/>
          <p:cNvSpPr/>
          <p:nvPr/>
        </p:nvSpPr>
        <p:spPr>
          <a:xfrm>
            <a:off x="785777" y="4671249"/>
            <a:ext cx="6247319" cy="1077218"/>
          </a:xfrm>
          <a:prstGeom prst="rect">
            <a:avLst/>
          </a:prstGeom>
        </p:spPr>
        <p:txBody>
          <a:bodyPr wrap="square">
            <a:spAutoFit/>
          </a:bodyPr>
          <a:lstStyle/>
          <a:p>
            <a:r>
              <a:rPr lang="en-US" sz="1600" dirty="0"/>
              <a:t>The object property fro-leg-ref:divides creates the hierarchy of CFR_Components. Paragraphs divide the Sections. Section divides the Part. Part divides the Chapter and finally Chapter divides the Title. We create a class restriction: CFR_Paragraph divides </a:t>
            </a:r>
            <a:r>
              <a:rPr lang="en-US" sz="1600" b="1" dirty="0"/>
              <a:t>some</a:t>
            </a:r>
            <a:r>
              <a:rPr lang="en-US" sz="1600" dirty="0"/>
              <a:t> CFR_Section </a:t>
            </a:r>
          </a:p>
        </p:txBody>
      </p:sp>
      <p:sp>
        <p:nvSpPr>
          <p:cNvPr id="8" name="Rectangle 7"/>
          <p:cNvSpPr/>
          <p:nvPr/>
        </p:nvSpPr>
        <p:spPr>
          <a:xfrm>
            <a:off x="785777" y="5761456"/>
            <a:ext cx="8085849" cy="523220"/>
          </a:xfrm>
          <a:prstGeom prst="rect">
            <a:avLst/>
          </a:prstGeom>
        </p:spPr>
        <p:txBody>
          <a:bodyPr wrap="square">
            <a:spAutoFit/>
          </a:bodyPr>
          <a:lstStyle/>
          <a:p>
            <a:pPr lvl="0"/>
            <a:r>
              <a:rPr lang="en-US" sz="1400" b="1" dirty="0">
                <a:solidFill>
                  <a:schemeClr val="accent6"/>
                </a:solidFill>
              </a:rPr>
              <a:t>Next pages show, how to transform the staging data and load into LKIF classes. First we look at ETL in the Semantic world. How to use SPARQL and TopBraid SPIN </a:t>
            </a:r>
            <a:r>
              <a:rPr lang="en-US" sz="1400" b="1" baseline="30000" dirty="0">
                <a:solidFill>
                  <a:schemeClr val="accent6"/>
                </a:solidFill>
                <a:hlinkClick r:id="rId5" action="ppaction://hlinksldjump"/>
              </a:rPr>
              <a:t>2</a:t>
            </a:r>
            <a:r>
              <a:rPr lang="en-US" sz="1400" b="1" dirty="0">
                <a:solidFill>
                  <a:schemeClr val="accent6"/>
                </a:solidFill>
              </a:rPr>
              <a:t> rules to move the instances. </a:t>
            </a:r>
            <a:r>
              <a:rPr lang="en-US" sz="1400" dirty="0"/>
              <a:t> </a:t>
            </a:r>
            <a:endParaRPr lang="en-US" sz="1600" dirty="0"/>
          </a:p>
        </p:txBody>
      </p:sp>
    </p:spTree>
    <p:extLst>
      <p:ext uri="{BB962C8B-B14F-4D97-AF65-F5344CB8AC3E}">
        <p14:creationId xmlns:p14="http://schemas.microsoft.com/office/powerpoint/2010/main" val="400358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Rules in SPARQL</a:t>
            </a:r>
          </a:p>
        </p:txBody>
      </p:sp>
      <p:sp>
        <p:nvSpPr>
          <p:cNvPr id="4" name="Footer Placeholder 3"/>
          <p:cNvSpPr>
            <a:spLocks noGrp="1"/>
          </p:cNvSpPr>
          <p:nvPr>
            <p:ph type="ftr" sz="quarter" idx="11"/>
          </p:nvPr>
        </p:nvSpPr>
        <p:spPr/>
        <p:txBody>
          <a:bodyPr/>
          <a:lstStyle/>
          <a:p>
            <a:r>
              <a:rPr lang="en-US" dirty="0"/>
              <a:t>Jayzed Data Models © 2016</a:t>
            </a:r>
          </a:p>
        </p:txBody>
      </p:sp>
      <p:sp>
        <p:nvSpPr>
          <p:cNvPr id="5" name="TextBox 4"/>
          <p:cNvSpPr txBox="1"/>
          <p:nvPr/>
        </p:nvSpPr>
        <p:spPr>
          <a:xfrm>
            <a:off x="863600" y="1605503"/>
            <a:ext cx="4325815" cy="2262158"/>
          </a:xfrm>
          <a:prstGeom prst="rect">
            <a:avLst/>
          </a:prstGeom>
          <a:noFill/>
        </p:spPr>
        <p:txBody>
          <a:bodyPr wrap="square" rtlCol="0">
            <a:spAutoFit/>
          </a:bodyPr>
          <a:lstStyle/>
          <a:p>
            <a:r>
              <a:rPr lang="en-US" sz="1600" dirty="0">
                <a:solidFill>
                  <a:srgbClr val="00B0F0"/>
                </a:solidFill>
              </a:rPr>
              <a:t>The CONTRUCT statement is the equivalent of the INSERT in a relational database. </a:t>
            </a:r>
          </a:p>
          <a:p>
            <a:r>
              <a:rPr lang="en-US" sz="1400" dirty="0"/>
              <a:t>We use SPARQL CONTRUCT statements to load the data into our target classes.</a:t>
            </a:r>
          </a:p>
          <a:p>
            <a:endParaRPr lang="en-US" sz="1400" dirty="0"/>
          </a:p>
          <a:p>
            <a:r>
              <a:rPr lang="en-US" sz="1400" dirty="0"/>
              <a:t>“The CONSTRUCT query form returns an RDF graph. The graph is built based on a template which is used to generate RDF triples based on the results of matching the graph pattern of the query.” (</a:t>
            </a:r>
            <a:r>
              <a:rPr lang="en-US" sz="1100" dirty="0">
                <a:hlinkClick r:id="rId2"/>
              </a:rPr>
              <a:t>W3C SPARQL Query Language for RDF</a:t>
            </a:r>
            <a:r>
              <a:rPr lang="en-US" sz="1100" dirty="0"/>
              <a:t>)</a:t>
            </a:r>
            <a:endParaRPr lang="en-US" sz="1400" dirty="0"/>
          </a:p>
        </p:txBody>
      </p:sp>
      <p:sp>
        <p:nvSpPr>
          <p:cNvPr id="3" name="Rectangle 2"/>
          <p:cNvSpPr/>
          <p:nvPr/>
        </p:nvSpPr>
        <p:spPr>
          <a:xfrm>
            <a:off x="6084276" y="4006025"/>
            <a:ext cx="5490309" cy="2031325"/>
          </a:xfrm>
          <a:prstGeom prst="rect">
            <a:avLst/>
          </a:prstGeom>
        </p:spPr>
        <p:txBody>
          <a:bodyPr wrap="square">
            <a:spAutoFit/>
          </a:bodyPr>
          <a:lstStyle/>
          <a:p>
            <a:r>
              <a:rPr lang="en-US" sz="1400" dirty="0"/>
              <a:t>The WHERE clause specifies the result set from our Source ontology classes. This is similar to SQL “INSERT … AS SELECT”.</a:t>
            </a:r>
          </a:p>
          <a:p>
            <a:r>
              <a:rPr lang="en-US" sz="1400" b="1" dirty="0">
                <a:solidFill>
                  <a:srgbClr val="800080"/>
                </a:solidFill>
              </a:rPr>
              <a:t>?this</a:t>
            </a:r>
            <a:r>
              <a:rPr lang="en-US" sz="1400" dirty="0"/>
              <a:t> is a special variable that refers to the current instance of this class that is being evaluated by the inference rule. </a:t>
            </a:r>
          </a:p>
          <a:p>
            <a:r>
              <a:rPr lang="en-US" sz="1400" dirty="0"/>
              <a:t>For every instance of our source “cfr-fdsys-s:P” we navigate to “sxml:TextNote” and assign the “sxml:text” property to our ?text variable.</a:t>
            </a:r>
          </a:p>
          <a:p>
            <a:r>
              <a:rPr lang="en-US" sz="1400" dirty="0"/>
              <a:t>The BIND keyword assigns the value of an expression to a variable. In this case, we call a function to convert the URI of </a:t>
            </a:r>
            <a:r>
              <a:rPr lang="en-US" sz="1400" b="1" dirty="0">
                <a:solidFill>
                  <a:srgbClr val="800080"/>
                </a:solidFill>
              </a:rPr>
              <a:t>?this </a:t>
            </a:r>
            <a:r>
              <a:rPr lang="en-US" sz="1400" dirty="0"/>
              <a:t>to the target URI.</a:t>
            </a:r>
          </a:p>
        </p:txBody>
      </p:sp>
      <p:sp>
        <p:nvSpPr>
          <p:cNvPr id="7" name="Rectangle 6"/>
          <p:cNvSpPr/>
          <p:nvPr/>
        </p:nvSpPr>
        <p:spPr>
          <a:xfrm>
            <a:off x="863600" y="4006025"/>
            <a:ext cx="4325815" cy="1384995"/>
          </a:xfrm>
          <a:prstGeom prst="rect">
            <a:avLst/>
          </a:prstGeom>
        </p:spPr>
        <p:txBody>
          <a:bodyPr wrap="square">
            <a:spAutoFit/>
          </a:bodyPr>
          <a:lstStyle/>
          <a:p>
            <a:r>
              <a:rPr lang="en-US" sz="1400" dirty="0"/>
              <a:t>The example creates triples (an RDF graph) for the hasParagraphText property. We have two variables:</a:t>
            </a:r>
          </a:p>
          <a:p>
            <a:pPr marL="285750" indent="-285750">
              <a:buFont typeface="Arial" panose="020B0604020202020204" pitchFamily="34" charset="0"/>
              <a:buChar char="•"/>
            </a:pPr>
            <a:r>
              <a:rPr lang="en-US" sz="1400" dirty="0">
                <a:solidFill>
                  <a:srgbClr val="002060"/>
                </a:solidFill>
              </a:rPr>
              <a:t>?targetInstance </a:t>
            </a:r>
            <a:r>
              <a:rPr lang="en-US" sz="1400" dirty="0"/>
              <a:t>of our destination </a:t>
            </a:r>
            <a:br>
              <a:rPr lang="en-US" sz="1400" dirty="0"/>
            </a:br>
            <a:r>
              <a:rPr lang="en-US" sz="1400" dirty="0"/>
              <a:t>fro-cfr:CFR_Paragraph</a:t>
            </a:r>
          </a:p>
          <a:p>
            <a:pPr marL="285750" indent="-285750">
              <a:buFont typeface="Arial" panose="020B0604020202020204" pitchFamily="34" charset="0"/>
              <a:buChar char="•"/>
            </a:pPr>
            <a:r>
              <a:rPr lang="en-US" sz="1400" dirty="0">
                <a:solidFill>
                  <a:srgbClr val="002060"/>
                </a:solidFill>
              </a:rPr>
              <a:t>?text </a:t>
            </a:r>
            <a:r>
              <a:rPr lang="en-US" sz="1400" dirty="0"/>
              <a:t>The actual text that we and to construct for the CFR_Paragraph instance.</a:t>
            </a:r>
          </a:p>
        </p:txBody>
      </p:sp>
      <p:sp>
        <p:nvSpPr>
          <p:cNvPr id="9" name="Rectangle 8"/>
          <p:cNvSpPr/>
          <p:nvPr/>
        </p:nvSpPr>
        <p:spPr>
          <a:xfrm>
            <a:off x="6084276" y="1544668"/>
            <a:ext cx="6096000" cy="2246769"/>
          </a:xfrm>
          <a:prstGeom prst="rect">
            <a:avLst/>
          </a:prstGeom>
        </p:spPr>
        <p:txBody>
          <a:bodyPr>
            <a:spAutoFit/>
          </a:bodyPr>
          <a:lstStyle/>
          <a:p>
            <a:r>
              <a:rPr lang="en-US" sz="1400" b="1" dirty="0">
                <a:solidFill>
                  <a:srgbClr val="800080"/>
                </a:solidFill>
                <a:latin typeface="Segoe UI" panose="020B0502040204020203" pitchFamily="34" charset="0"/>
              </a:rPr>
              <a:t>CONSTRUCT {</a:t>
            </a:r>
          </a:p>
          <a:p>
            <a:r>
              <a:rPr lang="en-US" sz="1400" dirty="0">
                <a:latin typeface="Segoe UI" panose="020B0502040204020203" pitchFamily="34" charset="0"/>
              </a:rPr>
              <a:t>    </a:t>
            </a:r>
            <a:r>
              <a:rPr lang="en-US" sz="1400" dirty="0">
                <a:solidFill>
                  <a:srgbClr val="000080"/>
                </a:solidFill>
                <a:latin typeface="Segoe UI" panose="020B0502040204020203" pitchFamily="34" charset="0"/>
              </a:rPr>
              <a:t>?targetInstance fro-cfr:hasParagraphText ?text .</a:t>
            </a:r>
          </a:p>
          <a:p>
            <a:r>
              <a:rPr lang="en-US" sz="1400" dirty="0">
                <a:latin typeface="Segoe UI" panose="020B0502040204020203" pitchFamily="34" charset="0"/>
              </a:rPr>
              <a:t>}</a:t>
            </a:r>
          </a:p>
          <a:p>
            <a:r>
              <a:rPr lang="en-US" sz="1400" b="1" dirty="0">
                <a:solidFill>
                  <a:srgbClr val="800080"/>
                </a:solidFill>
                <a:latin typeface="Segoe UI" panose="020B0502040204020203" pitchFamily="34" charset="0"/>
              </a:rPr>
              <a:t>WHERE {</a:t>
            </a:r>
          </a:p>
          <a:p>
            <a:r>
              <a:rPr lang="en-US" sz="1400" dirty="0">
                <a:latin typeface="Segoe UI" panose="020B0502040204020203" pitchFamily="34" charset="0"/>
              </a:rPr>
              <a:t>    </a:t>
            </a:r>
            <a:r>
              <a:rPr lang="en-US" sz="1400" b="1" dirty="0">
                <a:solidFill>
                  <a:srgbClr val="000080"/>
                </a:solidFill>
                <a:latin typeface="Segoe UI" panose="020B0502040204020203" pitchFamily="34" charset="0"/>
              </a:rPr>
              <a:t>?this composite:child ?text_node .</a:t>
            </a:r>
          </a:p>
          <a:p>
            <a:r>
              <a:rPr lang="en-US" sz="1400" dirty="0">
                <a:latin typeface="Segoe UI" panose="020B0502040204020203" pitchFamily="34" charset="0"/>
              </a:rPr>
              <a:t>    </a:t>
            </a:r>
            <a:r>
              <a:rPr lang="en-US" sz="1400" dirty="0">
                <a:solidFill>
                  <a:srgbClr val="000080"/>
                </a:solidFill>
                <a:latin typeface="Segoe UI" panose="020B0502040204020203" pitchFamily="34" charset="0"/>
              </a:rPr>
              <a:t>?text_node a sxml:TextNode .</a:t>
            </a:r>
          </a:p>
          <a:p>
            <a:r>
              <a:rPr lang="en-US" sz="1400" dirty="0">
                <a:latin typeface="Segoe UI" panose="020B0502040204020203" pitchFamily="34" charset="0"/>
              </a:rPr>
              <a:t>    </a:t>
            </a:r>
            <a:r>
              <a:rPr lang="en-US" sz="1400" dirty="0">
                <a:solidFill>
                  <a:srgbClr val="000080"/>
                </a:solidFill>
                <a:latin typeface="Segoe UI" panose="020B0502040204020203" pitchFamily="34" charset="0"/>
              </a:rPr>
              <a:t>?text_node sxml:text ?text .</a:t>
            </a:r>
          </a:p>
          <a:p>
            <a:r>
              <a:rPr lang="en-US" sz="1400" dirty="0">
                <a:latin typeface="Segoe UI" panose="020B0502040204020203" pitchFamily="34" charset="0"/>
              </a:rPr>
              <a:t>    </a:t>
            </a:r>
            <a:r>
              <a:rPr lang="en-US" sz="1400" b="1" dirty="0">
                <a:solidFill>
                  <a:srgbClr val="800080"/>
                </a:solidFill>
                <a:latin typeface="Segoe UI" panose="020B0502040204020203" pitchFamily="34" charset="0"/>
              </a:rPr>
              <a:t>BIND (spinmap:targetResource(</a:t>
            </a:r>
            <a:r>
              <a:rPr lang="en-US" sz="1400" b="1" dirty="0">
                <a:solidFill>
                  <a:srgbClr val="000080"/>
                </a:solidFill>
                <a:latin typeface="Segoe UI" panose="020B0502040204020203" pitchFamily="34" charset="0"/>
              </a:rPr>
              <a:t>?this, </a:t>
            </a:r>
            <a:br>
              <a:rPr lang="en-US" sz="1400" b="1" dirty="0">
                <a:solidFill>
                  <a:srgbClr val="000080"/>
                </a:solidFill>
                <a:latin typeface="Segoe UI" panose="020B0502040204020203" pitchFamily="34" charset="0"/>
              </a:rPr>
            </a:br>
            <a:r>
              <a:rPr lang="en-US" sz="1400" b="1" dirty="0">
                <a:solidFill>
                  <a:srgbClr val="000080"/>
                </a:solidFill>
                <a:latin typeface="Segoe UI" panose="020B0502040204020203" pitchFamily="34" charset="0"/>
              </a:rPr>
              <a:t>               cfr-context-spin:P-CFR_Parapraph) </a:t>
            </a:r>
            <a:r>
              <a:rPr lang="en-US" sz="1400" b="1" dirty="0">
                <a:solidFill>
                  <a:srgbClr val="800080"/>
                </a:solidFill>
                <a:latin typeface="Segoe UI" panose="020B0502040204020203" pitchFamily="34" charset="0"/>
              </a:rPr>
              <a:t>AS </a:t>
            </a:r>
            <a:r>
              <a:rPr lang="en-US" sz="1400" b="1" dirty="0">
                <a:solidFill>
                  <a:srgbClr val="000080"/>
                </a:solidFill>
                <a:latin typeface="Segoe UI" panose="020B0502040204020203" pitchFamily="34" charset="0"/>
              </a:rPr>
              <a:t>?targetInstance) .</a:t>
            </a:r>
          </a:p>
          <a:p>
            <a:r>
              <a:rPr lang="en-US" sz="1400" dirty="0">
                <a:latin typeface="Segoe UI" panose="020B0502040204020203" pitchFamily="34" charset="0"/>
              </a:rPr>
              <a:t>}</a:t>
            </a:r>
            <a:endParaRPr lang="en-US" sz="1400" dirty="0"/>
          </a:p>
        </p:txBody>
      </p:sp>
    </p:spTree>
    <p:extLst>
      <p:ext uri="{BB962C8B-B14F-4D97-AF65-F5344CB8AC3E}">
        <p14:creationId xmlns:p14="http://schemas.microsoft.com/office/powerpoint/2010/main" val="219532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 SPARQL Inferencing Notation</a:t>
            </a:r>
          </a:p>
        </p:txBody>
      </p:sp>
      <p:sp>
        <p:nvSpPr>
          <p:cNvPr id="4" name="Footer Placeholder 3"/>
          <p:cNvSpPr>
            <a:spLocks noGrp="1"/>
          </p:cNvSpPr>
          <p:nvPr>
            <p:ph type="ftr" sz="quarter" idx="11"/>
          </p:nvPr>
        </p:nvSpPr>
        <p:spPr/>
        <p:txBody>
          <a:bodyPr/>
          <a:lstStyle/>
          <a:p>
            <a:r>
              <a:rPr lang="en-US" dirty="0"/>
              <a:t>Jayzed Data Models © 2016</a:t>
            </a:r>
          </a:p>
        </p:txBody>
      </p:sp>
      <p:sp>
        <p:nvSpPr>
          <p:cNvPr id="5" name="TextBox 4"/>
          <p:cNvSpPr txBox="1"/>
          <p:nvPr/>
        </p:nvSpPr>
        <p:spPr>
          <a:xfrm>
            <a:off x="863599" y="1698969"/>
            <a:ext cx="4320645" cy="3898503"/>
          </a:xfrm>
          <a:prstGeom prst="rect">
            <a:avLst/>
          </a:prstGeom>
          <a:noFill/>
        </p:spPr>
        <p:txBody>
          <a:bodyPr wrap="square" rtlCol="0">
            <a:spAutoFit/>
          </a:bodyPr>
          <a:lstStyle/>
          <a:p>
            <a:r>
              <a:rPr lang="en-US" sz="1400" dirty="0"/>
              <a:t>“SPIN is a </a:t>
            </a:r>
            <a:r>
              <a:rPr lang="en-US" sz="1400" dirty="0">
                <a:hlinkClick r:id="rId2"/>
              </a:rPr>
              <a:t>W3C Member Submission</a:t>
            </a:r>
            <a:r>
              <a:rPr lang="en-US" sz="1400" dirty="0"/>
              <a:t> that has become the de-facto industry standard to represent SPARQL rules and constraints on Semantic Web models. SPIN also provides meta-modeling capabilities that allow users to define their own SPARQL functions and query templates. Finally, SPIN includes a ready to use library of common functions.” </a:t>
            </a:r>
            <a:r>
              <a:rPr lang="en-US" sz="1100" dirty="0"/>
              <a:t>(</a:t>
            </a:r>
            <a:r>
              <a:rPr lang="en-US" sz="1100" dirty="0">
                <a:hlinkClick r:id="rId3"/>
              </a:rPr>
              <a:t>http://spinrdf.org/</a:t>
            </a:r>
            <a:r>
              <a:rPr lang="en-US" sz="1100" dirty="0"/>
              <a:t> )</a:t>
            </a:r>
          </a:p>
          <a:p>
            <a:endParaRPr lang="en-US" sz="1400" dirty="0"/>
          </a:p>
          <a:p>
            <a:r>
              <a:rPr lang="en-US" sz="1400" dirty="0"/>
              <a:t>“SPINMap is a SPARQL-based language to represent mappings between RDF/OWL ontologies. These mappings can be used to transform instances of source classes into instances of target classes.”</a:t>
            </a:r>
            <a:r>
              <a:rPr lang="en-US" sz="1400" baseline="30000" dirty="0">
                <a:hlinkClick r:id="rId4" action="ppaction://hlinksldjump"/>
              </a:rPr>
              <a:t>3</a:t>
            </a:r>
            <a:endParaRPr lang="en-US" sz="1400" baseline="30000" dirty="0"/>
          </a:p>
          <a:p>
            <a:endParaRPr lang="en-US" sz="1400" baseline="30000" dirty="0"/>
          </a:p>
          <a:p>
            <a:r>
              <a:rPr lang="en-US" sz="1400" dirty="0"/>
              <a:t>There are no mapping spreadsheets or proprietary ETL files. </a:t>
            </a:r>
            <a:br>
              <a:rPr lang="en-US" sz="1400" dirty="0"/>
            </a:br>
            <a:r>
              <a:rPr lang="en-US" sz="1400" b="1" dirty="0">
                <a:solidFill>
                  <a:schemeClr val="accent6">
                    <a:lumMod val="50000"/>
                  </a:schemeClr>
                </a:solidFill>
              </a:rPr>
              <a:t>The mapping file is in Ontology Web Language. That means, we can query target schema and data joined with the mapping to their source.</a:t>
            </a:r>
          </a:p>
        </p:txBody>
      </p:sp>
      <p:sp>
        <p:nvSpPr>
          <p:cNvPr id="3" name="Rectangle 2"/>
          <p:cNvSpPr/>
          <p:nvPr/>
        </p:nvSpPr>
        <p:spPr>
          <a:xfrm>
            <a:off x="863599" y="1176544"/>
            <a:ext cx="10445263" cy="369332"/>
          </a:xfrm>
          <a:prstGeom prst="rect">
            <a:avLst/>
          </a:prstGeom>
        </p:spPr>
        <p:txBody>
          <a:bodyPr wrap="square">
            <a:spAutoFit/>
          </a:bodyPr>
          <a:lstStyle/>
          <a:p>
            <a:r>
              <a:rPr lang="en-US" dirty="0">
                <a:solidFill>
                  <a:srgbClr val="00B0F0"/>
                </a:solidFill>
              </a:rPr>
              <a:t>With TopBraid Composer as ontology editor, we use SPARQL Inference Notation, SPIN to define mapping rules.</a:t>
            </a:r>
          </a:p>
        </p:txBody>
      </p:sp>
      <p:sp>
        <p:nvSpPr>
          <p:cNvPr id="23" name="Flowchart: Document 22"/>
          <p:cNvSpPr/>
          <p:nvPr/>
        </p:nvSpPr>
        <p:spPr>
          <a:xfrm>
            <a:off x="7851613" y="2972269"/>
            <a:ext cx="1526683" cy="600931"/>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Mapping file (TTL)</a:t>
            </a:r>
            <a:endParaRPr lang="en-US" sz="10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769646483"/>
              </p:ext>
            </p:extLst>
          </p:nvPr>
        </p:nvGraphicFramePr>
        <p:xfrm>
          <a:off x="7948933" y="3235426"/>
          <a:ext cx="1192387" cy="182880"/>
        </p:xfrm>
        <a:graphic>
          <a:graphicData uri="http://schemas.openxmlformats.org/drawingml/2006/table">
            <a:tbl>
              <a:tblPr>
                <a:tableStyleId>{5C22544A-7EE6-4342-B048-85BDC9FD1C3A}</a:tableStyleId>
              </a:tblPr>
              <a:tblGrid>
                <a:gridCol w="1192387">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CFR17_275spinFRO</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bl>
          </a:graphicData>
        </a:graphic>
      </p:graphicFrame>
      <p:cxnSp>
        <p:nvCxnSpPr>
          <p:cNvPr id="25" name="Straight Arrow Connector 24"/>
          <p:cNvCxnSpPr>
            <a:endCxn id="27" idx="2"/>
          </p:cNvCxnSpPr>
          <p:nvPr/>
        </p:nvCxnSpPr>
        <p:spPr>
          <a:xfrm flipH="1" flipV="1">
            <a:off x="7124640" y="2353493"/>
            <a:ext cx="994109" cy="615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53934" y="2676955"/>
            <a:ext cx="899571" cy="261610"/>
          </a:xfrm>
          <a:prstGeom prst="rect">
            <a:avLst/>
          </a:prstGeom>
          <a:noFill/>
        </p:spPr>
        <p:txBody>
          <a:bodyPr wrap="square" rtlCol="0">
            <a:spAutoFit/>
          </a:bodyPr>
          <a:lstStyle/>
          <a:p>
            <a:r>
              <a:rPr lang="en-US" sz="1100" dirty="0">
                <a:solidFill>
                  <a:srgbClr val="00B0F0"/>
                </a:solidFill>
              </a:rPr>
              <a:t>owl:imports</a:t>
            </a:r>
          </a:p>
        </p:txBody>
      </p:sp>
      <p:sp>
        <p:nvSpPr>
          <p:cNvPr id="27" name="Flowchart: Document 26"/>
          <p:cNvSpPr/>
          <p:nvPr/>
        </p:nvSpPr>
        <p:spPr>
          <a:xfrm>
            <a:off x="6115725" y="1698969"/>
            <a:ext cx="2017829" cy="700859"/>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Source</a:t>
            </a:r>
            <a:endParaRPr lang="en-US" sz="1000" dirty="0">
              <a:solidFill>
                <a:schemeClr val="tx1"/>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1796325913"/>
              </p:ext>
            </p:extLst>
          </p:nvPr>
        </p:nvGraphicFramePr>
        <p:xfrm>
          <a:off x="6191700" y="1994450"/>
          <a:ext cx="1865878" cy="182880"/>
        </p:xfrm>
        <a:graphic>
          <a:graphicData uri="http://schemas.openxmlformats.org/drawingml/2006/table">
            <a:tbl>
              <a:tblPr>
                <a:tableStyleId>{5C22544A-7EE6-4342-B048-85BDC9FD1C3A}</a:tableStyleId>
              </a:tblPr>
              <a:tblGrid>
                <a:gridCol w="1865878">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CFR-2012-title17-vol-3-part275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bl>
          </a:graphicData>
        </a:graphic>
      </p:graphicFrame>
      <p:sp>
        <p:nvSpPr>
          <p:cNvPr id="32" name="Flowchart: Document 31"/>
          <p:cNvSpPr/>
          <p:nvPr/>
        </p:nvSpPr>
        <p:spPr>
          <a:xfrm>
            <a:off x="9033125" y="1702319"/>
            <a:ext cx="2017829" cy="700859"/>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Target</a:t>
            </a:r>
            <a:endParaRPr lang="en-US" sz="1000" dirty="0">
              <a:solidFill>
                <a:schemeClr val="tx1"/>
              </a:solidFill>
            </a:endParaRPr>
          </a:p>
        </p:txBody>
      </p:sp>
      <p:graphicFrame>
        <p:nvGraphicFramePr>
          <p:cNvPr id="33" name="Table 32"/>
          <p:cNvGraphicFramePr>
            <a:graphicFrameLocks noGrp="1"/>
          </p:cNvGraphicFramePr>
          <p:nvPr>
            <p:extLst>
              <p:ext uri="{D42A27DB-BD31-4B8C-83A1-F6EECF244321}">
                <p14:modId xmlns:p14="http://schemas.microsoft.com/office/powerpoint/2010/main" val="2458202803"/>
              </p:ext>
            </p:extLst>
          </p:nvPr>
        </p:nvGraphicFramePr>
        <p:xfrm>
          <a:off x="9109100" y="1997800"/>
          <a:ext cx="1865878" cy="182880"/>
        </p:xfrm>
        <a:graphic>
          <a:graphicData uri="http://schemas.openxmlformats.org/drawingml/2006/table">
            <a:tbl>
              <a:tblPr>
                <a:tableStyleId>{5C22544A-7EE6-4342-B048-85BDC9FD1C3A}</a:tableStyleId>
              </a:tblPr>
              <a:tblGrid>
                <a:gridCol w="1865878">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FRO_CFR_Title_17_Part_275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bl>
          </a:graphicData>
        </a:graphic>
      </p:graphicFrame>
      <p:cxnSp>
        <p:nvCxnSpPr>
          <p:cNvPr id="34" name="Straight Arrow Connector 33"/>
          <p:cNvCxnSpPr>
            <a:endCxn id="32" idx="2"/>
          </p:cNvCxnSpPr>
          <p:nvPr/>
        </p:nvCxnSpPr>
        <p:spPr>
          <a:xfrm flipV="1">
            <a:off x="9141320" y="2356843"/>
            <a:ext cx="900720" cy="615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373901" y="2700507"/>
            <a:ext cx="899571" cy="261610"/>
          </a:xfrm>
          <a:prstGeom prst="rect">
            <a:avLst/>
          </a:prstGeom>
          <a:noFill/>
        </p:spPr>
        <p:txBody>
          <a:bodyPr wrap="square" rtlCol="0">
            <a:spAutoFit/>
          </a:bodyPr>
          <a:lstStyle/>
          <a:p>
            <a:r>
              <a:rPr lang="en-US" sz="1100" dirty="0">
                <a:solidFill>
                  <a:srgbClr val="00B0F0"/>
                </a:solidFill>
              </a:rPr>
              <a:t>owl:imports</a:t>
            </a:r>
          </a:p>
        </p:txBody>
      </p:sp>
      <p:cxnSp>
        <p:nvCxnSpPr>
          <p:cNvPr id="39" name="Straight Arrow Connector 38"/>
          <p:cNvCxnSpPr>
            <a:stCxn id="27" idx="3"/>
            <a:endCxn id="32" idx="1"/>
          </p:cNvCxnSpPr>
          <p:nvPr/>
        </p:nvCxnSpPr>
        <p:spPr>
          <a:xfrm>
            <a:off x="8133554" y="2049399"/>
            <a:ext cx="899571" cy="335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115725" y="3833278"/>
            <a:ext cx="4567740" cy="2174954"/>
          </a:xfrm>
          <a:prstGeom prst="rect">
            <a:avLst/>
          </a:prstGeom>
          <a:noFill/>
        </p:spPr>
        <p:txBody>
          <a:bodyPr wrap="square" rtlCol="0">
            <a:spAutoFit/>
          </a:bodyPr>
          <a:lstStyle/>
          <a:p>
            <a:r>
              <a:rPr lang="en-US" sz="1400" dirty="0"/>
              <a:t>We create a new RDF/SPIN mapping file, CFR17_275spinFRO.ttl in TopBraid Composer. The mapping file imports the required SPIN MAP elements, to support mapping rules and editor. </a:t>
            </a:r>
          </a:p>
          <a:p>
            <a:r>
              <a:rPr lang="en-US" sz="1400" dirty="0"/>
              <a:t>Next we import the source ontology, CFR-2012-title-17-vol-3-part275.ttl and target, FRO_CFR_Title_17_Part_275.ttl </a:t>
            </a:r>
          </a:p>
          <a:p>
            <a:endParaRPr lang="en-US" sz="1400" dirty="0"/>
          </a:p>
          <a:p>
            <a:r>
              <a:rPr lang="en-US" sz="1400" dirty="0"/>
              <a:t>Now we have visibility of source and target classes in our mapping ontology. </a:t>
            </a:r>
            <a:r>
              <a:rPr lang="en-US" sz="1400" dirty="0">
                <a:solidFill>
                  <a:schemeClr val="accent6">
                    <a:lumMod val="50000"/>
                  </a:schemeClr>
                </a:solidFill>
              </a:rPr>
              <a:t>We invoke the mapping editor.</a:t>
            </a:r>
            <a:r>
              <a:rPr lang="en-US" sz="1400" dirty="0"/>
              <a:t> </a:t>
            </a:r>
          </a:p>
          <a:p>
            <a:endParaRPr lang="en-US" sz="1400" baseline="30000" dirty="0"/>
          </a:p>
        </p:txBody>
      </p:sp>
    </p:spTree>
    <p:extLst>
      <p:ext uri="{BB962C8B-B14F-4D97-AF65-F5344CB8AC3E}">
        <p14:creationId xmlns:p14="http://schemas.microsoft.com/office/powerpoint/2010/main" val="1136140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 SPARQL Inferencing Notation</a:t>
            </a:r>
          </a:p>
        </p:txBody>
      </p:sp>
      <p:sp>
        <p:nvSpPr>
          <p:cNvPr id="4" name="Footer Placeholder 3"/>
          <p:cNvSpPr>
            <a:spLocks noGrp="1"/>
          </p:cNvSpPr>
          <p:nvPr>
            <p:ph type="ftr" sz="quarter" idx="11"/>
          </p:nvPr>
        </p:nvSpPr>
        <p:spPr/>
        <p:txBody>
          <a:bodyPr/>
          <a:lstStyle/>
          <a:p>
            <a:r>
              <a:rPr lang="en-US" dirty="0"/>
              <a:t>Jayzed Data Models © 2016</a:t>
            </a:r>
          </a:p>
        </p:txBody>
      </p:sp>
      <p:sp>
        <p:nvSpPr>
          <p:cNvPr id="3" name="Rectangle 2"/>
          <p:cNvSpPr/>
          <p:nvPr/>
        </p:nvSpPr>
        <p:spPr>
          <a:xfrm>
            <a:off x="863599" y="1176544"/>
            <a:ext cx="10445263" cy="369332"/>
          </a:xfrm>
          <a:prstGeom prst="rect">
            <a:avLst/>
          </a:prstGeom>
        </p:spPr>
        <p:txBody>
          <a:bodyPr wrap="square">
            <a:spAutoFit/>
          </a:bodyPr>
          <a:lstStyle/>
          <a:p>
            <a:r>
              <a:rPr lang="en-US" dirty="0">
                <a:solidFill>
                  <a:srgbClr val="00B0F0"/>
                </a:solidFill>
              </a:rPr>
              <a:t>With TopBraid Composer as ontology editor, we use SPARQL Inference Notation, SPIN to define mapping rules.</a:t>
            </a:r>
          </a:p>
        </p:txBody>
      </p:sp>
      <p:sp>
        <p:nvSpPr>
          <p:cNvPr id="10" name="TextBox 9"/>
          <p:cNvSpPr txBox="1"/>
          <p:nvPr/>
        </p:nvSpPr>
        <p:spPr>
          <a:xfrm>
            <a:off x="863599" y="1557631"/>
            <a:ext cx="3989755" cy="4585871"/>
          </a:xfrm>
          <a:prstGeom prst="rect">
            <a:avLst/>
          </a:prstGeom>
          <a:noFill/>
        </p:spPr>
        <p:txBody>
          <a:bodyPr wrap="square" rtlCol="0">
            <a:spAutoFit/>
          </a:bodyPr>
          <a:lstStyle/>
          <a:p>
            <a:r>
              <a:rPr lang="en-US" sz="1400" dirty="0"/>
              <a:t>The diagram shows the CFR Paragraph mapping from </a:t>
            </a:r>
            <a:br>
              <a:rPr lang="en-US" sz="1400" dirty="0"/>
            </a:br>
            <a:r>
              <a:rPr lang="en-US" sz="1400" dirty="0"/>
              <a:t>staging, cfr-fdsys-s:P to target fro-cfr:CFR_Paragraph:</a:t>
            </a:r>
          </a:p>
          <a:p>
            <a:br>
              <a:rPr lang="en-US" sz="1400" dirty="0"/>
            </a:br>
            <a:r>
              <a:rPr lang="en-US" sz="1400" dirty="0"/>
              <a:t>We connect the two classes with a “change namespace” mapping rule. For every source instance, this will create a target instance with the URI namespace </a:t>
            </a:r>
            <a:r>
              <a:rPr lang="en-US" sz="1200" dirty="0">
                <a:hlinkClick r:id="rId2"/>
              </a:rPr>
              <a:t>http://finregont.com/fro/cfr/FRO_CFR_Title_17_Part_275.ttl</a:t>
            </a:r>
            <a:r>
              <a:rPr lang="en-US" sz="1200" dirty="0"/>
              <a:t> </a:t>
            </a:r>
          </a:p>
          <a:p>
            <a:endParaRPr lang="en-US" sz="1400" dirty="0"/>
          </a:p>
          <a:p>
            <a:r>
              <a:rPr lang="en-US" sz="1400" dirty="0"/>
              <a:t>The second rule copies data property composite:index to the target fro-leg-ref:hasSequenceNumber.</a:t>
            </a:r>
          </a:p>
          <a:p>
            <a:endParaRPr lang="en-US" sz="1400" dirty="0"/>
          </a:p>
          <a:p>
            <a:endParaRPr lang="en-US" sz="1400" dirty="0"/>
          </a:p>
          <a:p>
            <a:endParaRPr lang="en-US" sz="1400" dirty="0"/>
          </a:p>
          <a:p>
            <a:r>
              <a:rPr lang="en-US" sz="1400" dirty="0"/>
              <a:t>The mapping contexts for CFR Paragraph, Section and Note are stored as an instance of spinmap:Context.</a:t>
            </a:r>
          </a:p>
          <a:p>
            <a:endParaRPr lang="en-US" sz="14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145" y="1557631"/>
            <a:ext cx="6408420" cy="21717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145" y="3828575"/>
            <a:ext cx="6019800" cy="2484120"/>
          </a:xfrm>
          <a:prstGeom prst="rect">
            <a:avLst/>
          </a:prstGeom>
        </p:spPr>
      </p:pic>
    </p:spTree>
    <p:extLst>
      <p:ext uri="{BB962C8B-B14F-4D97-AF65-F5344CB8AC3E}">
        <p14:creationId xmlns:p14="http://schemas.microsoft.com/office/powerpoint/2010/main" val="2352025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53" y="450824"/>
            <a:ext cx="10895623" cy="914400"/>
          </a:xfrm>
        </p:spPr>
        <p:txBody>
          <a:bodyPr>
            <a:normAutofit/>
          </a:bodyPr>
          <a:lstStyle/>
          <a:p>
            <a:r>
              <a:rPr lang="en-US" dirty="0"/>
              <a:t>SPIN mapping context connecting classes</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30" y="1428663"/>
            <a:ext cx="5692140" cy="4914900"/>
          </a:xfrm>
          <a:prstGeom prst="rect">
            <a:avLst/>
          </a:prstGeom>
        </p:spPr>
      </p:pic>
      <p:sp>
        <p:nvSpPr>
          <p:cNvPr id="6" name="Rectangle 5"/>
          <p:cNvSpPr/>
          <p:nvPr/>
        </p:nvSpPr>
        <p:spPr>
          <a:xfrm>
            <a:off x="863599" y="1428663"/>
            <a:ext cx="4927601" cy="646331"/>
          </a:xfrm>
          <a:prstGeom prst="rect">
            <a:avLst/>
          </a:prstGeom>
        </p:spPr>
        <p:txBody>
          <a:bodyPr wrap="square">
            <a:spAutoFit/>
          </a:bodyPr>
          <a:lstStyle/>
          <a:p>
            <a:r>
              <a:rPr lang="en-US" dirty="0">
                <a:solidFill>
                  <a:srgbClr val="00B0F0"/>
                </a:solidFill>
              </a:rPr>
              <a:t>Connecting a source to a target class invokes the mapping rule dialog.</a:t>
            </a:r>
            <a:endParaRPr lang="en-US" dirty="0"/>
          </a:p>
        </p:txBody>
      </p:sp>
      <p:sp>
        <p:nvSpPr>
          <p:cNvPr id="11" name="TextBox 10"/>
          <p:cNvSpPr txBox="1"/>
          <p:nvPr/>
        </p:nvSpPr>
        <p:spPr>
          <a:xfrm>
            <a:off x="863599" y="2247090"/>
            <a:ext cx="4671440" cy="3970318"/>
          </a:xfrm>
          <a:prstGeom prst="rect">
            <a:avLst/>
          </a:prstGeom>
          <a:noFill/>
        </p:spPr>
        <p:txBody>
          <a:bodyPr wrap="square" rtlCol="0">
            <a:spAutoFit/>
          </a:bodyPr>
          <a:lstStyle/>
          <a:p>
            <a:r>
              <a:rPr lang="en-US" sz="1400" dirty="0"/>
              <a:t>The Target Function specifies how to create the target URI.</a:t>
            </a:r>
          </a:p>
          <a:p>
            <a:endParaRPr lang="en-US" sz="1400" dirty="0"/>
          </a:p>
          <a:p>
            <a:r>
              <a:rPr lang="en-US" sz="1400" dirty="0"/>
              <a:t>For CFR Paragraph we simply change the namespace.</a:t>
            </a:r>
          </a:p>
          <a:p>
            <a:endParaRPr lang="en-US" sz="1400" dirty="0"/>
          </a:p>
          <a:p>
            <a:r>
              <a:rPr lang="en-US" sz="1400" dirty="0"/>
              <a:t>The Preview window shows how source instances are converted to target URI. The Result column shows the prefix fro-cfr-t17-p275 and instances r-33-20-2, r-1-25-57.</a:t>
            </a:r>
          </a:p>
          <a:p>
            <a:endParaRPr lang="en-US" sz="1400" dirty="0"/>
          </a:p>
          <a:p>
            <a:r>
              <a:rPr lang="en-US" sz="1400" dirty="0"/>
              <a:t>The SPARQL Expression is the WHERE clause for the CONSTRUCT statement. </a:t>
            </a:r>
          </a:p>
          <a:p>
            <a:pPr marL="171450" indent="-171450">
              <a:buFont typeface="Arial" panose="020B0604020202020204" pitchFamily="34" charset="0"/>
              <a:buChar char="•"/>
            </a:pPr>
            <a:r>
              <a:rPr lang="en-US" sz="1400" dirty="0"/>
              <a:t>The first </a:t>
            </a:r>
            <a:r>
              <a:rPr lang="en-US" sz="1400" dirty="0">
                <a:solidFill>
                  <a:srgbClr val="7030A0"/>
                </a:solidFill>
              </a:rPr>
              <a:t>BIND</a:t>
            </a:r>
            <a:r>
              <a:rPr lang="en-US" sz="1400" dirty="0"/>
              <a:t> extracts the local name (right of the colon) of the source URI.</a:t>
            </a:r>
          </a:p>
          <a:p>
            <a:pPr marL="171450" indent="-171450">
              <a:buFont typeface="Arial" panose="020B0604020202020204" pitchFamily="34" charset="0"/>
              <a:buChar char="•"/>
            </a:pPr>
            <a:r>
              <a:rPr lang="en-US" sz="1400" dirty="0"/>
              <a:t>The second </a:t>
            </a:r>
            <a:r>
              <a:rPr lang="en-US" sz="1400" dirty="0">
                <a:solidFill>
                  <a:srgbClr val="7030A0"/>
                </a:solidFill>
              </a:rPr>
              <a:t>BIND</a:t>
            </a:r>
            <a:r>
              <a:rPr lang="en-US" sz="1400" dirty="0"/>
              <a:t> concatenates the local Name to the target namespace.</a:t>
            </a:r>
          </a:p>
          <a:p>
            <a:endParaRPr lang="en-US" sz="1400" dirty="0"/>
          </a:p>
          <a:p>
            <a:endParaRPr lang="en-US" sz="1400" dirty="0"/>
          </a:p>
          <a:p>
            <a:r>
              <a:rPr lang="en-US" sz="1400" dirty="0"/>
              <a:t> </a:t>
            </a:r>
          </a:p>
          <a:p>
            <a:endParaRPr lang="en-US" sz="1400" dirty="0"/>
          </a:p>
        </p:txBody>
      </p:sp>
    </p:spTree>
    <p:extLst>
      <p:ext uri="{BB962C8B-B14F-4D97-AF65-F5344CB8AC3E}">
        <p14:creationId xmlns:p14="http://schemas.microsoft.com/office/powerpoint/2010/main" val="77880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SPIN rules populating properties (1) </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630" y="2167511"/>
            <a:ext cx="5113020" cy="739140"/>
          </a:xfrm>
          <a:prstGeom prst="rect">
            <a:avLst/>
          </a:prstGeom>
        </p:spPr>
      </p:pic>
      <p:sp>
        <p:nvSpPr>
          <p:cNvPr id="6" name="Rectangle 5"/>
          <p:cNvSpPr/>
          <p:nvPr/>
        </p:nvSpPr>
        <p:spPr>
          <a:xfrm>
            <a:off x="888998" y="1275850"/>
            <a:ext cx="10445263" cy="369332"/>
          </a:xfrm>
          <a:prstGeom prst="rect">
            <a:avLst/>
          </a:prstGeom>
        </p:spPr>
        <p:txBody>
          <a:bodyPr wrap="square">
            <a:spAutoFit/>
          </a:bodyPr>
          <a:lstStyle/>
          <a:p>
            <a:r>
              <a:rPr lang="en-US" dirty="0">
                <a:solidFill>
                  <a:srgbClr val="00B0F0"/>
                </a:solidFill>
              </a:rPr>
              <a:t>Once defined, the mapping context will be used to populate data and object properties.  </a:t>
            </a:r>
          </a:p>
        </p:txBody>
      </p:sp>
      <p:sp>
        <p:nvSpPr>
          <p:cNvPr id="7" name="Rectangle 6"/>
          <p:cNvSpPr/>
          <p:nvPr/>
        </p:nvSpPr>
        <p:spPr>
          <a:xfrm>
            <a:off x="982756" y="2090944"/>
            <a:ext cx="4613059" cy="1384995"/>
          </a:xfrm>
          <a:prstGeom prst="rect">
            <a:avLst/>
          </a:prstGeom>
        </p:spPr>
        <p:txBody>
          <a:bodyPr wrap="square">
            <a:spAutoFit/>
          </a:bodyPr>
          <a:lstStyle/>
          <a:p>
            <a:r>
              <a:rPr lang="en-US" sz="1400" dirty="0"/>
              <a:t>The </a:t>
            </a:r>
            <a:r>
              <a:rPr lang="en-US" sz="1400" b="1" dirty="0"/>
              <a:t>spinmap-rules</a:t>
            </a:r>
            <a:r>
              <a:rPr lang="en-US" sz="1400" dirty="0"/>
              <a:t> can be examined and customized at the source class’ Form tab. The inference engine (reasoner) will trigger the rules for every instance of the class. The rules “Map into” the mapping context with a “derive” rule: </a:t>
            </a:r>
            <a:br>
              <a:rPr lang="en-US" sz="1400" dirty="0"/>
            </a:br>
            <a:r>
              <a:rPr lang="en-US" sz="1400" dirty="0"/>
              <a:t>Derive the target fro-leg-ref:hasSequenceNumber from source composite:index, cast the value to xsd:integer. </a:t>
            </a:r>
          </a:p>
        </p:txBody>
      </p:sp>
      <p:sp>
        <p:nvSpPr>
          <p:cNvPr id="8" name="Rectangle 7"/>
          <p:cNvSpPr/>
          <p:nvPr/>
        </p:nvSpPr>
        <p:spPr>
          <a:xfrm>
            <a:off x="982756" y="4320642"/>
            <a:ext cx="4613059" cy="1815882"/>
          </a:xfrm>
          <a:prstGeom prst="rect">
            <a:avLst/>
          </a:prstGeom>
        </p:spPr>
        <p:txBody>
          <a:bodyPr wrap="square">
            <a:spAutoFit/>
          </a:bodyPr>
          <a:lstStyle/>
          <a:p>
            <a:r>
              <a:rPr lang="en-US" sz="1400" dirty="0"/>
              <a:t>Likewise </a:t>
            </a:r>
            <a:r>
              <a:rPr lang="en-US" sz="1400" b="1" dirty="0"/>
              <a:t>spin-rules</a:t>
            </a:r>
            <a:r>
              <a:rPr lang="en-US" sz="1400" dirty="0"/>
              <a:t> show at the source class’ Form tab. Spin-rules are free form SPARQL that we the inference engine to execute.</a:t>
            </a:r>
          </a:p>
          <a:p>
            <a:r>
              <a:rPr lang="en-US" sz="1400" dirty="0"/>
              <a:t>In this case we want to </a:t>
            </a:r>
            <a:r>
              <a:rPr lang="en-US" sz="1400" dirty="0">
                <a:solidFill>
                  <a:srgbClr val="7030A0"/>
                </a:solidFill>
              </a:rPr>
              <a:t>CONSTRUCT</a:t>
            </a:r>
            <a:r>
              <a:rPr lang="en-US" sz="1400" dirty="0"/>
              <a:t> the fro-cfr:hasParagraphText data property.</a:t>
            </a:r>
          </a:p>
          <a:p>
            <a:r>
              <a:rPr lang="en-US" sz="1400" dirty="0"/>
              <a:t>The </a:t>
            </a:r>
            <a:r>
              <a:rPr lang="en-US" sz="1400" dirty="0">
                <a:solidFill>
                  <a:srgbClr val="7030A0"/>
                </a:solidFill>
              </a:rPr>
              <a:t>WHERE</a:t>
            </a:r>
            <a:r>
              <a:rPr lang="en-US" sz="1400" dirty="0"/>
              <a:t> clause navigates from the ?this instance to the sxml:TextNode. The </a:t>
            </a:r>
            <a:r>
              <a:rPr lang="en-US" sz="1400" dirty="0">
                <a:solidFill>
                  <a:srgbClr val="7030A0"/>
                </a:solidFill>
              </a:rPr>
              <a:t>BIND</a:t>
            </a:r>
            <a:r>
              <a:rPr lang="en-US" sz="1400" dirty="0"/>
              <a:t> statement assigns the target instance using the Mapping Context.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630" y="4320642"/>
            <a:ext cx="5494020" cy="1729740"/>
          </a:xfrm>
          <a:prstGeom prst="rect">
            <a:avLst/>
          </a:prstGeom>
        </p:spPr>
      </p:pic>
    </p:spTree>
    <p:extLst>
      <p:ext uri="{BB962C8B-B14F-4D97-AF65-F5344CB8AC3E}">
        <p14:creationId xmlns:p14="http://schemas.microsoft.com/office/powerpoint/2010/main" val="278778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SPIN rules populating properties (2) </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sp>
        <p:nvSpPr>
          <p:cNvPr id="6" name="Rectangle 5"/>
          <p:cNvSpPr/>
          <p:nvPr/>
        </p:nvSpPr>
        <p:spPr>
          <a:xfrm>
            <a:off x="863599" y="1176544"/>
            <a:ext cx="10445263" cy="369332"/>
          </a:xfrm>
          <a:prstGeom prst="rect">
            <a:avLst/>
          </a:prstGeom>
        </p:spPr>
        <p:txBody>
          <a:bodyPr wrap="square">
            <a:spAutoFit/>
          </a:bodyPr>
          <a:lstStyle/>
          <a:p>
            <a:r>
              <a:rPr lang="en-US" dirty="0">
                <a:solidFill>
                  <a:srgbClr val="00B0F0"/>
                </a:solidFill>
              </a:rPr>
              <a:t>Templates facilitate reuse of common SPARQL rule statements.</a:t>
            </a:r>
          </a:p>
        </p:txBody>
      </p:sp>
      <p:sp>
        <p:nvSpPr>
          <p:cNvPr id="7" name="Rectangle 6"/>
          <p:cNvSpPr/>
          <p:nvPr/>
        </p:nvSpPr>
        <p:spPr>
          <a:xfrm>
            <a:off x="982756" y="1951698"/>
            <a:ext cx="4237921" cy="2677656"/>
          </a:xfrm>
          <a:prstGeom prst="rect">
            <a:avLst/>
          </a:prstGeom>
        </p:spPr>
        <p:txBody>
          <a:bodyPr wrap="square">
            <a:spAutoFit/>
          </a:bodyPr>
          <a:lstStyle/>
          <a:p>
            <a:r>
              <a:rPr lang="en-US" sz="1400" dirty="0"/>
              <a:t>All FinRegOnt instances have an object property to point to their source instance:</a:t>
            </a:r>
          </a:p>
          <a:p>
            <a:r>
              <a:rPr lang="en-US" sz="1400" dirty="0"/>
              <a:t>fro-leg-ref:hasSourceInstance.</a:t>
            </a:r>
          </a:p>
          <a:p>
            <a:endParaRPr lang="en-US" sz="1400" dirty="0"/>
          </a:p>
          <a:p>
            <a:r>
              <a:rPr lang="en-US" sz="1400" dirty="0"/>
              <a:t>The </a:t>
            </a:r>
            <a:r>
              <a:rPr lang="en-US" sz="1400" dirty="0">
                <a:solidFill>
                  <a:srgbClr val="7030A0"/>
                </a:solidFill>
              </a:rPr>
              <a:t>CONSTRUCT</a:t>
            </a:r>
            <a:r>
              <a:rPr lang="en-US" sz="1400" dirty="0"/>
              <a:t> sets the domain target instance and </a:t>
            </a:r>
            <a:r>
              <a:rPr lang="en-US" sz="1400" dirty="0">
                <a:solidFill>
                  <a:srgbClr val="002060"/>
                </a:solidFill>
              </a:rPr>
              <a:t>?this </a:t>
            </a:r>
            <a:r>
              <a:rPr lang="en-US" sz="1400" dirty="0"/>
              <a:t>variable range. </a:t>
            </a:r>
          </a:p>
          <a:p>
            <a:endParaRPr lang="en-US" sz="1400" dirty="0"/>
          </a:p>
          <a:p>
            <a:r>
              <a:rPr lang="en-US" sz="1400" dirty="0"/>
              <a:t>The WHERE clause assigns the </a:t>
            </a:r>
            <a:r>
              <a:rPr lang="en-US" sz="1400" dirty="0">
                <a:solidFill>
                  <a:srgbClr val="002060"/>
                </a:solidFill>
              </a:rPr>
              <a:t>?targetInstance </a:t>
            </a:r>
            <a:r>
              <a:rPr lang="en-US" sz="1400" dirty="0"/>
              <a:t>variable.</a:t>
            </a:r>
          </a:p>
          <a:p>
            <a:pPr marL="171450" indent="-171450">
              <a:buFont typeface="Arial" panose="020B0604020202020204" pitchFamily="34" charset="0"/>
              <a:buChar char="•"/>
            </a:pPr>
            <a:r>
              <a:rPr lang="en-US" sz="1400" dirty="0"/>
              <a:t>The first </a:t>
            </a:r>
            <a:r>
              <a:rPr lang="en-US" sz="1400" dirty="0">
                <a:solidFill>
                  <a:srgbClr val="7030A0"/>
                </a:solidFill>
              </a:rPr>
              <a:t>BIND</a:t>
            </a:r>
            <a:r>
              <a:rPr lang="en-US" sz="1400" dirty="0"/>
              <a:t> extracts the local name (right of the colon) of the source URI.</a:t>
            </a:r>
          </a:p>
          <a:p>
            <a:pPr marL="171450" indent="-171450">
              <a:buFont typeface="Arial" panose="020B0604020202020204" pitchFamily="34" charset="0"/>
              <a:buChar char="•"/>
            </a:pPr>
            <a:r>
              <a:rPr lang="en-US" sz="1400" dirty="0"/>
              <a:t>The second </a:t>
            </a:r>
            <a:r>
              <a:rPr lang="en-US" sz="1400" dirty="0">
                <a:solidFill>
                  <a:srgbClr val="7030A0"/>
                </a:solidFill>
              </a:rPr>
              <a:t>BIND</a:t>
            </a:r>
            <a:r>
              <a:rPr lang="en-US" sz="1400" dirty="0"/>
              <a:t> concatenates the local Name to the target namespace.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230" y="1951698"/>
            <a:ext cx="5349240" cy="3032760"/>
          </a:xfrm>
          <a:prstGeom prst="rect">
            <a:avLst/>
          </a:prstGeom>
        </p:spPr>
      </p:pic>
    </p:spTree>
    <p:extLst>
      <p:ext uri="{BB962C8B-B14F-4D97-AF65-F5344CB8AC3E}">
        <p14:creationId xmlns:p14="http://schemas.microsoft.com/office/powerpoint/2010/main" val="4000507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the Inference Engine</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sp>
        <p:nvSpPr>
          <p:cNvPr id="5" name="Rectangle 4"/>
          <p:cNvSpPr/>
          <p:nvPr/>
        </p:nvSpPr>
        <p:spPr>
          <a:xfrm>
            <a:off x="738553" y="1180558"/>
            <a:ext cx="10445263" cy="369332"/>
          </a:xfrm>
          <a:prstGeom prst="rect">
            <a:avLst/>
          </a:prstGeom>
        </p:spPr>
        <p:txBody>
          <a:bodyPr wrap="square">
            <a:spAutoFit/>
          </a:bodyPr>
          <a:lstStyle/>
          <a:p>
            <a:r>
              <a:rPr lang="en-US" dirty="0">
                <a:solidFill>
                  <a:srgbClr val="00B0F0"/>
                </a:solidFill>
              </a:rPr>
              <a:t>The inference engine executes SPIN-rule alongside standard reasoning.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56" y="1571845"/>
            <a:ext cx="3741616" cy="257891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056" y="4286941"/>
            <a:ext cx="5227320" cy="1988820"/>
          </a:xfrm>
          <a:prstGeom prst="rect">
            <a:avLst/>
          </a:prstGeom>
        </p:spPr>
      </p:pic>
      <p:sp>
        <p:nvSpPr>
          <p:cNvPr id="8" name="Rectangle 7"/>
          <p:cNvSpPr/>
          <p:nvPr/>
        </p:nvSpPr>
        <p:spPr>
          <a:xfrm>
            <a:off x="738553" y="1566473"/>
            <a:ext cx="5341816" cy="4832092"/>
          </a:xfrm>
          <a:prstGeom prst="rect">
            <a:avLst/>
          </a:prstGeom>
        </p:spPr>
        <p:txBody>
          <a:bodyPr wrap="square">
            <a:spAutoFit/>
          </a:bodyPr>
          <a:lstStyle/>
          <a:p>
            <a:r>
              <a:rPr lang="en-US" sz="1400" dirty="0"/>
              <a:t>An inference engine is a software able to infer new facts from a set of asserted facts and rules. Non-ontology Inference engines are also to derive decision based on business rules (rules engine). The reasoner generalizes the concept with a richer, ontology based semantic.</a:t>
            </a:r>
          </a:p>
          <a:p>
            <a:pPr marL="285750" indent="-285750">
              <a:buFont typeface="Arial" panose="020B0604020202020204" pitchFamily="34" charset="0"/>
              <a:buChar char="•"/>
            </a:pPr>
            <a:r>
              <a:rPr lang="en-US" sz="1400" dirty="0"/>
              <a:t>Input Asserted Triples are facts in the included staging file</a:t>
            </a:r>
            <a:br>
              <a:rPr lang="en-US" sz="1400" dirty="0"/>
            </a:br>
            <a:r>
              <a:rPr lang="en-US" sz="1400" dirty="0"/>
              <a:t>CFR-2012-title17-vol-3-part275.ttl.</a:t>
            </a:r>
          </a:p>
          <a:p>
            <a:pPr marL="285750" indent="-285750">
              <a:buFont typeface="Arial" panose="020B0604020202020204" pitchFamily="34" charset="0"/>
              <a:buChar char="•"/>
            </a:pPr>
            <a:r>
              <a:rPr lang="en-US" sz="1400" dirty="0"/>
              <a:t>The TopSPIN (SPARQL Rules) are in the mapping file:</a:t>
            </a:r>
            <a:br>
              <a:rPr lang="en-US" sz="1400" dirty="0"/>
            </a:br>
            <a:r>
              <a:rPr lang="en-US" sz="1400" dirty="0"/>
              <a:t>CFR17_275spinFRO.ttl</a:t>
            </a:r>
          </a:p>
          <a:p>
            <a:endParaRPr lang="en-US" sz="1400" dirty="0"/>
          </a:p>
          <a:p>
            <a:r>
              <a:rPr lang="en-US" sz="1400" dirty="0"/>
              <a:t>We run the engine from the TopBraid composer Menu or Button. The engine iterates trough standard reasoning for class subsumption. That is to infer that an instance must be type of a class based on its asserted properties. Chapter I of the tutorial touched how the </a:t>
            </a:r>
            <a:r>
              <a:rPr lang="en-US" sz="1400" dirty="0">
                <a:hlinkClick r:id="rId4" action="ppaction://hlinksldjump"/>
              </a:rPr>
              <a:t>defined class drives the reasoner</a:t>
            </a:r>
            <a:r>
              <a:rPr lang="en-US" sz="1400" dirty="0"/>
              <a:t>. Chapter III will explain the central role of reasoning for financial compliance.</a:t>
            </a:r>
          </a:p>
          <a:p>
            <a:endParaRPr lang="en-US" sz="1400" dirty="0"/>
          </a:p>
          <a:p>
            <a:r>
              <a:rPr lang="en-US" sz="1400" dirty="0"/>
              <a:t>The TopSPIN engine will also execute the SPIN rules. The status window shows rule “STEP001: set Paragraph Text” on cfr-fdsys-s:P</a:t>
            </a:r>
          </a:p>
          <a:p>
            <a:r>
              <a:rPr lang="en-US" sz="1400" dirty="0"/>
              <a:t>For all instances of cfr-fdys:P the engine will execute the SPARQL and CONSTRUCT output triples. The iteration (7) means that this is the seventh pass of the engine. As configured the reasoner will iterate until there are no more new triple inferred.</a:t>
            </a:r>
          </a:p>
        </p:txBody>
      </p:sp>
    </p:spTree>
    <p:extLst>
      <p:ext uri="{BB962C8B-B14F-4D97-AF65-F5344CB8AC3E}">
        <p14:creationId xmlns:p14="http://schemas.microsoft.com/office/powerpoint/2010/main" val="300281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FRO ties Legal Rules to the text of the law</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sp>
        <p:nvSpPr>
          <p:cNvPr id="8" name="Rectangle 7"/>
          <p:cNvSpPr/>
          <p:nvPr/>
        </p:nvSpPr>
        <p:spPr>
          <a:xfrm>
            <a:off x="849548" y="1162982"/>
            <a:ext cx="9991123" cy="861774"/>
          </a:xfrm>
          <a:prstGeom prst="rect">
            <a:avLst/>
          </a:prstGeom>
        </p:spPr>
        <p:txBody>
          <a:bodyPr wrap="square">
            <a:spAutoFit/>
          </a:bodyPr>
          <a:lstStyle/>
          <a:p>
            <a:r>
              <a:rPr lang="en-US" dirty="0">
                <a:solidFill>
                  <a:srgbClr val="00B0F0"/>
                </a:solidFill>
              </a:rPr>
              <a:t>The </a:t>
            </a:r>
            <a:r>
              <a:rPr lang="en-US" dirty="0">
                <a:solidFill>
                  <a:srgbClr val="00B0F0"/>
                </a:solidFill>
                <a:hlinkClick r:id="rId2" action="ppaction://hlinksldjump"/>
              </a:rPr>
              <a:t>Ontology </a:t>
            </a:r>
            <a:r>
              <a:rPr lang="en-US" b="1" dirty="0">
                <a:solidFill>
                  <a:srgbClr val="00B0F0"/>
                </a:solidFill>
                <a:hlinkClick r:id="rId2" action="ppaction://hlinksldjump"/>
              </a:rPr>
              <a:t>Knowledge</a:t>
            </a:r>
            <a:r>
              <a:rPr lang="en-US" dirty="0">
                <a:solidFill>
                  <a:srgbClr val="00B0F0"/>
                </a:solidFill>
                <a:hlinkClick r:id="rId2" action="ppaction://hlinksldjump"/>
              </a:rPr>
              <a:t> layer</a:t>
            </a:r>
            <a:r>
              <a:rPr lang="en-US" dirty="0">
                <a:solidFill>
                  <a:srgbClr val="00B0F0"/>
                </a:solidFill>
              </a:rPr>
              <a:t> makes the coding </a:t>
            </a:r>
            <a:r>
              <a:rPr lang="en-US" b="1" dirty="0">
                <a:solidFill>
                  <a:srgbClr val="00B0F0"/>
                </a:solidFill>
              </a:rPr>
              <a:t>logic</a:t>
            </a:r>
            <a:r>
              <a:rPr lang="en-US" dirty="0">
                <a:solidFill>
                  <a:srgbClr val="00B0F0"/>
                </a:solidFill>
              </a:rPr>
              <a:t> transparent to provide </a:t>
            </a:r>
            <a:r>
              <a:rPr lang="en-US" b="1" dirty="0">
                <a:solidFill>
                  <a:srgbClr val="00B0F0"/>
                </a:solidFill>
              </a:rPr>
              <a:t>Proof</a:t>
            </a:r>
            <a:r>
              <a:rPr lang="en-US" dirty="0">
                <a:solidFill>
                  <a:srgbClr val="00B0F0"/>
                </a:solidFill>
              </a:rPr>
              <a:t> and </a:t>
            </a:r>
            <a:r>
              <a:rPr lang="en-US" b="1" dirty="0">
                <a:solidFill>
                  <a:srgbClr val="00B0F0"/>
                </a:solidFill>
              </a:rPr>
              <a:t>Trust</a:t>
            </a:r>
            <a:r>
              <a:rPr lang="en-US" dirty="0">
                <a:solidFill>
                  <a:srgbClr val="00B0F0"/>
                </a:solidFill>
              </a:rPr>
              <a:t>. </a:t>
            </a:r>
            <a:br>
              <a:rPr lang="en-US" dirty="0">
                <a:solidFill>
                  <a:srgbClr val="00B0F0"/>
                </a:solidFill>
              </a:rPr>
            </a:br>
            <a:r>
              <a:rPr lang="en-US" sz="1600" dirty="0">
                <a:solidFill>
                  <a:srgbClr val="00B0F0"/>
                </a:solidFill>
              </a:rPr>
              <a:t>We want the law and regulations within the ontology and directly link them to their implementation. The diagram shows a Legal Rule, Investor Adviser Act Section </a:t>
            </a:r>
            <a:r>
              <a:rPr lang="en-US" sz="1600" dirty="0">
                <a:solidFill>
                  <a:srgbClr val="00B0F0"/>
                </a:solidFill>
                <a:latin typeface="Times New Roman" panose="02020603050405020304" pitchFamily="18" charset="0"/>
                <a:cs typeface="Times New Roman" panose="02020603050405020304" pitchFamily="18" charset="0"/>
              </a:rPr>
              <a:t>§</a:t>
            </a:r>
            <a:r>
              <a:rPr lang="en-US" sz="1600" dirty="0">
                <a:solidFill>
                  <a:srgbClr val="00B0F0"/>
                </a:solidFill>
              </a:rPr>
              <a:t>80b-2a 11, the SEC definition of Investment Advisers.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49" y="2114171"/>
            <a:ext cx="9646920" cy="1562100"/>
          </a:xfrm>
          <a:prstGeom prst="rect">
            <a:avLst/>
          </a:prstGeom>
        </p:spPr>
      </p:pic>
      <p:sp>
        <p:nvSpPr>
          <p:cNvPr id="10" name="TextBox 9"/>
          <p:cNvSpPr txBox="1"/>
          <p:nvPr/>
        </p:nvSpPr>
        <p:spPr>
          <a:xfrm>
            <a:off x="1021649" y="3765686"/>
            <a:ext cx="5482737" cy="2431435"/>
          </a:xfrm>
          <a:prstGeom prst="rect">
            <a:avLst/>
          </a:prstGeom>
          <a:noFill/>
        </p:spPr>
        <p:txBody>
          <a:bodyPr wrap="square" rtlCol="0">
            <a:spAutoFit/>
          </a:bodyPr>
          <a:lstStyle/>
          <a:p>
            <a:r>
              <a:rPr lang="en-US" sz="1600" dirty="0">
                <a:solidFill>
                  <a:srgbClr val="00B0F0"/>
                </a:solidFill>
              </a:rPr>
              <a:t>The class Ex US IAA Section 202_1_11 has the axioms for Investment Advisors to be included under the SEC Rule:</a:t>
            </a:r>
          </a:p>
          <a:p>
            <a:r>
              <a:rPr lang="en-US" sz="1400" dirty="0"/>
              <a:t>The owl:equivalentClass defines then as a UNION of </a:t>
            </a:r>
            <a:br>
              <a:rPr lang="en-US" sz="1400" dirty="0"/>
            </a:br>
            <a:r>
              <a:rPr lang="en-US" sz="1200" dirty="0"/>
              <a:t>fo-fr-iaa:Defined_Ex_US_IAA_Section_202_1_11_business</a:t>
            </a:r>
          </a:p>
          <a:p>
            <a:r>
              <a:rPr lang="en-US" sz="1200" dirty="0"/>
              <a:t> </a:t>
            </a:r>
            <a:r>
              <a:rPr lang="en-US" sz="1200" b="1" dirty="0"/>
              <a:t>and</a:t>
            </a:r>
            <a:r>
              <a:rPr lang="en-US" sz="1200" dirty="0"/>
              <a:t> fo-fr-iaa:Defined_Ex_US_IAA_Section_202_1_11_service</a:t>
            </a:r>
          </a:p>
          <a:p>
            <a:r>
              <a:rPr lang="en-US" sz="1200" dirty="0"/>
              <a:t> </a:t>
            </a:r>
            <a:r>
              <a:rPr lang="en-US" sz="1200" b="1" dirty="0"/>
              <a:t>and</a:t>
            </a:r>
            <a:r>
              <a:rPr lang="en-US" sz="1200" dirty="0"/>
              <a:t> fo-fr-iaa:Defined_Ex_US_IAA_Section_202_1_11_compensation</a:t>
            </a:r>
            <a:endParaRPr lang="en-US" sz="1400" dirty="0"/>
          </a:p>
          <a:p>
            <a:r>
              <a:rPr lang="en-US" sz="1400" dirty="0"/>
              <a:t>These are subclasses that in turn define the axioms for the SEC criteria.</a:t>
            </a:r>
          </a:p>
          <a:p>
            <a:r>
              <a:rPr lang="en-US" sz="1400" dirty="0"/>
              <a:t>Likewise the exclusions are encoded as Defined Classes. The Reasoner will evaluate the axiom and place matching Funds as individuals of the defined class. Chapter III – legal reasoning of the tutorial will explain in detail.</a:t>
            </a:r>
          </a:p>
        </p:txBody>
      </p:sp>
      <p:sp>
        <p:nvSpPr>
          <p:cNvPr id="11" name="TextBox 10"/>
          <p:cNvSpPr txBox="1"/>
          <p:nvPr/>
        </p:nvSpPr>
        <p:spPr>
          <a:xfrm>
            <a:off x="6504386" y="3765061"/>
            <a:ext cx="5392616" cy="2215991"/>
          </a:xfrm>
          <a:prstGeom prst="rect">
            <a:avLst/>
          </a:prstGeom>
          <a:noFill/>
        </p:spPr>
        <p:txBody>
          <a:bodyPr wrap="square" rtlCol="0">
            <a:spAutoFit/>
          </a:bodyPr>
          <a:lstStyle/>
          <a:p>
            <a:r>
              <a:rPr lang="en-US" sz="1600" dirty="0">
                <a:solidFill>
                  <a:srgbClr val="00B0F0"/>
                </a:solidFill>
              </a:rPr>
              <a:t>The property lkif-expr:medium ties the Legal Rule to the USC_Paragraph of the Legal Document.</a:t>
            </a:r>
          </a:p>
          <a:p>
            <a:r>
              <a:rPr lang="en-US" sz="1400" dirty="0"/>
              <a:t>The Paragraph states: “Investment adviser means any person who, for </a:t>
            </a:r>
            <a:r>
              <a:rPr lang="en-US" sz="1400" b="1" dirty="0"/>
              <a:t>compensation</a:t>
            </a:r>
            <a:r>
              <a:rPr lang="en-US" sz="1400" dirty="0"/>
              <a:t>, engages in the </a:t>
            </a:r>
            <a:r>
              <a:rPr lang="en-US" sz="1400" b="1" dirty="0"/>
              <a:t>business</a:t>
            </a:r>
            <a:r>
              <a:rPr lang="en-US" sz="1400" dirty="0"/>
              <a:t> of advising others…”</a:t>
            </a:r>
          </a:p>
          <a:p>
            <a:endParaRPr lang="en-US" sz="1400" dirty="0"/>
          </a:p>
          <a:p>
            <a:r>
              <a:rPr lang="en-US" sz="1600" dirty="0"/>
              <a:t>Compliance officers and ontology modeler work together translating the legal requirement into a well-defined hierarchy of class definitions. Business  Requirements, mapping, business rule logic – </a:t>
            </a:r>
            <a:r>
              <a:rPr lang="en-US" sz="1600" b="1" dirty="0">
                <a:solidFill>
                  <a:srgbClr val="00B050"/>
                </a:solidFill>
              </a:rPr>
              <a:t>everything is a triple</a:t>
            </a:r>
            <a:r>
              <a:rPr lang="en-US" sz="1600" dirty="0">
                <a:solidFill>
                  <a:srgbClr val="00B050"/>
                </a:solidFill>
              </a:rPr>
              <a:t>.</a:t>
            </a:r>
          </a:p>
        </p:txBody>
      </p:sp>
    </p:spTree>
    <p:extLst>
      <p:ext uri="{BB962C8B-B14F-4D97-AF65-F5344CB8AC3E}">
        <p14:creationId xmlns:p14="http://schemas.microsoft.com/office/powerpoint/2010/main" val="2581421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Inferencing Output Triples</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118" y="1526381"/>
            <a:ext cx="7612380" cy="4724400"/>
          </a:xfrm>
          <a:prstGeom prst="rect">
            <a:avLst/>
          </a:prstGeom>
        </p:spPr>
      </p:pic>
      <p:sp>
        <p:nvSpPr>
          <p:cNvPr id="6" name="Rectangle 5"/>
          <p:cNvSpPr/>
          <p:nvPr/>
        </p:nvSpPr>
        <p:spPr>
          <a:xfrm>
            <a:off x="784046" y="1526381"/>
            <a:ext cx="3087077" cy="4647426"/>
          </a:xfrm>
          <a:prstGeom prst="rect">
            <a:avLst/>
          </a:prstGeom>
        </p:spPr>
        <p:txBody>
          <a:bodyPr wrap="square">
            <a:spAutoFit/>
          </a:bodyPr>
          <a:lstStyle/>
          <a:p>
            <a:r>
              <a:rPr lang="en-US" dirty="0">
                <a:solidFill>
                  <a:srgbClr val="00B0F0"/>
                </a:solidFill>
              </a:rPr>
              <a:t>The Inferences tab shows the output triples in three columns, subject, predicate, and object.</a:t>
            </a:r>
            <a:endParaRPr lang="en-US" sz="1600" dirty="0">
              <a:solidFill>
                <a:srgbClr val="00B0F0"/>
              </a:solidFill>
            </a:endParaRPr>
          </a:p>
          <a:p>
            <a:endParaRPr lang="en-US" sz="1400" dirty="0">
              <a:solidFill>
                <a:srgbClr val="00B0F0"/>
              </a:solidFill>
            </a:endParaRPr>
          </a:p>
          <a:p>
            <a:r>
              <a:rPr lang="en-US" sz="1400" dirty="0"/>
              <a:t>We scroll down the </a:t>
            </a:r>
            <a:r>
              <a:rPr lang="en-US" sz="1400" b="1" dirty="0"/>
              <a:t>Subject</a:t>
            </a:r>
            <a:r>
              <a:rPr lang="en-US" sz="1400" dirty="0"/>
              <a:t> column </a:t>
            </a:r>
            <a:br>
              <a:rPr lang="en-US" sz="1400" dirty="0"/>
            </a:br>
            <a:r>
              <a:rPr lang="en-US" sz="1400" dirty="0"/>
              <a:t>fro-cfr-t17-p275:r-1-17-3, the Private Fund Adviser paragraph and</a:t>
            </a:r>
          </a:p>
          <a:p>
            <a:r>
              <a:rPr lang="en-US" sz="1400" dirty="0"/>
              <a:t>Look at </a:t>
            </a:r>
            <a:r>
              <a:rPr lang="en-US" sz="1400" b="1" dirty="0"/>
              <a:t>Predicate</a:t>
            </a:r>
            <a:r>
              <a:rPr lang="en-US" sz="1400" dirty="0"/>
              <a:t> column for object and data properties of the paragraph: </a:t>
            </a:r>
          </a:p>
          <a:p>
            <a:pPr marL="285750" indent="-285750">
              <a:buFont typeface="Arial" panose="020B0604020202020204" pitchFamily="34" charset="0"/>
              <a:buChar char="•"/>
            </a:pPr>
            <a:r>
              <a:rPr lang="en-US" sz="1400" dirty="0"/>
              <a:t>Object Property hasSourceInstance, links to the CFR FDSys original (</a:t>
            </a:r>
            <a:r>
              <a:rPr lang="en-US" sz="1400" b="1" dirty="0"/>
              <a:t>Object</a:t>
            </a:r>
            <a:r>
              <a:rPr lang="en-US" sz="1400" dirty="0"/>
              <a:t> column).</a:t>
            </a:r>
          </a:p>
          <a:p>
            <a:pPr marL="285750" indent="-285750">
              <a:buFont typeface="Arial" panose="020B0604020202020204" pitchFamily="34" charset="0"/>
              <a:buChar char="•"/>
            </a:pPr>
            <a:r>
              <a:rPr lang="en-US" sz="1400" dirty="0"/>
              <a:t>Paragraph text is sub property of Component Text. The engine infers a triple for the component text.</a:t>
            </a:r>
          </a:p>
          <a:p>
            <a:pPr marL="285750" indent="-285750">
              <a:buFont typeface="Arial" panose="020B0604020202020204" pitchFamily="34" charset="0"/>
              <a:buChar char="•"/>
            </a:pPr>
            <a:r>
              <a:rPr lang="en-US" sz="1400" dirty="0"/>
              <a:t>It has a sequence number: 3</a:t>
            </a:r>
          </a:p>
          <a:p>
            <a:pPr marL="285750" indent="-285750">
              <a:buFont typeface="Arial" panose="020B0604020202020204" pitchFamily="34" charset="0"/>
              <a:buChar char="•"/>
            </a:pPr>
            <a:r>
              <a:rPr lang="en-US" sz="1400" dirty="0"/>
              <a:t>It has a text: “Acts solely ….”</a:t>
            </a:r>
          </a:p>
          <a:p>
            <a:pPr marL="285750" indent="-285750">
              <a:buFont typeface="Arial" panose="020B0604020202020204" pitchFamily="34" charset="0"/>
              <a:buChar char="•"/>
            </a:pPr>
            <a:r>
              <a:rPr lang="en-US" sz="1400" dirty="0"/>
              <a:t>The paragraph is a fro-cfr:CFR_Paragraph</a:t>
            </a:r>
          </a:p>
        </p:txBody>
      </p:sp>
    </p:spTree>
    <p:extLst>
      <p:ext uri="{BB962C8B-B14F-4D97-AF65-F5344CB8AC3E}">
        <p14:creationId xmlns:p14="http://schemas.microsoft.com/office/powerpoint/2010/main" val="1665027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Validating target instance – class browser</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756" y="1258279"/>
            <a:ext cx="6301740" cy="5052060"/>
          </a:xfrm>
          <a:prstGeom prst="rect">
            <a:avLst/>
          </a:prstGeom>
        </p:spPr>
      </p:pic>
      <p:sp>
        <p:nvSpPr>
          <p:cNvPr id="6" name="Rectangle 5"/>
          <p:cNvSpPr/>
          <p:nvPr/>
        </p:nvSpPr>
        <p:spPr>
          <a:xfrm>
            <a:off x="1022838" y="1258279"/>
            <a:ext cx="4033716" cy="5078313"/>
          </a:xfrm>
          <a:prstGeom prst="rect">
            <a:avLst/>
          </a:prstGeom>
        </p:spPr>
        <p:txBody>
          <a:bodyPr wrap="square">
            <a:spAutoFit/>
          </a:bodyPr>
          <a:lstStyle/>
          <a:p>
            <a:r>
              <a:rPr lang="en-US" dirty="0">
                <a:solidFill>
                  <a:srgbClr val="00B0F0"/>
                </a:solidFill>
              </a:rPr>
              <a:t>Once the inferencing is complete, the class browser will indicate the number of triples next to the Code of Federal Regulations Classes.</a:t>
            </a:r>
          </a:p>
          <a:p>
            <a:endParaRPr lang="en-US" sz="1400" dirty="0">
              <a:solidFill>
                <a:srgbClr val="00B0F0"/>
              </a:solidFill>
            </a:endParaRPr>
          </a:p>
          <a:p>
            <a:r>
              <a:rPr lang="en-US" sz="1400" dirty="0"/>
              <a:t>This is the first consistency check. The number of target instances should match the number of elements in the CFR XML. Title 17 Part 275 has 2 Chapters, 44 Sections, 757 paragraphs and 16 Notes.</a:t>
            </a:r>
          </a:p>
          <a:p>
            <a:r>
              <a:rPr lang="en-US" sz="1400" dirty="0"/>
              <a:t>We select CFR_Section and the instances tab shows the individual sections.</a:t>
            </a:r>
          </a:p>
          <a:p>
            <a:r>
              <a:rPr lang="en-US" sz="1400" dirty="0"/>
              <a:t>Scope:</a:t>
            </a:r>
          </a:p>
          <a:p>
            <a:r>
              <a:rPr lang="en-US" sz="1400" dirty="0"/>
              <a:t>FinRegOnt does not import everything from the CFR XML source. For our purpose of Legal Reasoning, we are interested in the text and structure of the regulation. The lowest level is the paragraph or note that we want to link via object properties to a Legal Expression. We do not need the XML table of contents and formatting. However, the hasSourceInstance property links to the source instance, where all details remain available for querying.</a:t>
            </a:r>
          </a:p>
        </p:txBody>
      </p:sp>
    </p:spTree>
    <p:extLst>
      <p:ext uri="{BB962C8B-B14F-4D97-AF65-F5344CB8AC3E}">
        <p14:creationId xmlns:p14="http://schemas.microsoft.com/office/powerpoint/2010/main" val="1662411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Validating target instances – Resource Form</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288" y="1365224"/>
            <a:ext cx="3266343" cy="24513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771" y="3978030"/>
            <a:ext cx="3271860" cy="1970552"/>
          </a:xfrm>
          <a:prstGeom prst="rect">
            <a:avLst/>
          </a:prstGeom>
        </p:spPr>
      </p:pic>
      <p:sp>
        <p:nvSpPr>
          <p:cNvPr id="9" name="Rectangle 8"/>
          <p:cNvSpPr/>
          <p:nvPr/>
        </p:nvSpPr>
        <p:spPr>
          <a:xfrm>
            <a:off x="730736" y="1195947"/>
            <a:ext cx="6295295" cy="1107996"/>
          </a:xfrm>
          <a:prstGeom prst="rect">
            <a:avLst/>
          </a:prstGeom>
        </p:spPr>
        <p:txBody>
          <a:bodyPr wrap="square">
            <a:spAutoFit/>
          </a:bodyPr>
          <a:lstStyle/>
          <a:p>
            <a:r>
              <a:rPr lang="en-US" dirty="0">
                <a:solidFill>
                  <a:srgbClr val="00B0F0"/>
                </a:solidFill>
              </a:rPr>
              <a:t>The Resource Form displays all details of a class instance.</a:t>
            </a:r>
          </a:p>
          <a:p>
            <a:r>
              <a:rPr lang="en-US" sz="1600" dirty="0"/>
              <a:t>This is the next step in checking consistency of the rule output.</a:t>
            </a:r>
            <a:r>
              <a:rPr lang="en-US" sz="1600" dirty="0">
                <a:solidFill>
                  <a:srgbClr val="00B0F0"/>
                </a:solidFill>
              </a:rPr>
              <a:t> </a:t>
            </a:r>
            <a:r>
              <a:rPr lang="en-US" sz="1600" dirty="0"/>
              <a:t>We double click on Section 17, § 275.203(m)-1 in resource list to launch the resource from. </a:t>
            </a:r>
            <a:endParaRPr lang="en-US" sz="1400" dirty="0">
              <a:solidFill>
                <a:srgbClr val="00B0F0"/>
              </a:solidFill>
            </a:endParaRPr>
          </a:p>
        </p:txBody>
      </p:sp>
      <p:sp>
        <p:nvSpPr>
          <p:cNvPr id="18" name="Rectangle 17"/>
          <p:cNvSpPr/>
          <p:nvPr/>
        </p:nvSpPr>
        <p:spPr>
          <a:xfrm>
            <a:off x="730731" y="5697060"/>
            <a:ext cx="6295295" cy="584775"/>
          </a:xfrm>
          <a:prstGeom prst="rect">
            <a:avLst/>
          </a:prstGeom>
        </p:spPr>
        <p:txBody>
          <a:bodyPr wrap="square">
            <a:spAutoFit/>
          </a:bodyPr>
          <a:lstStyle/>
          <a:p>
            <a:r>
              <a:rPr lang="en-US" sz="1600" dirty="0">
                <a:solidFill>
                  <a:srgbClr val="00B050"/>
                </a:solidFill>
              </a:rPr>
              <a:t>The FinRegOnt documentation has definitions for all classes and properties on the website: </a:t>
            </a:r>
            <a:r>
              <a:rPr lang="en-US" sz="1400" dirty="0">
                <a:solidFill>
                  <a:srgbClr val="00B050"/>
                </a:solidFill>
                <a:hlinkClick r:id="rId4"/>
              </a:rPr>
              <a:t>http://finregont.com/ontology-documentation/</a:t>
            </a:r>
            <a:r>
              <a:rPr lang="en-US" sz="1400" dirty="0">
                <a:solidFill>
                  <a:srgbClr val="00B050"/>
                </a:solidFill>
              </a:rPr>
              <a:t> </a:t>
            </a:r>
            <a:endParaRPr lang="en-US" sz="1400" dirty="0">
              <a:solidFill>
                <a:srgbClr val="00B0F0"/>
              </a:solidFill>
            </a:endParaRPr>
          </a:p>
        </p:txBody>
      </p:sp>
      <p:sp>
        <p:nvSpPr>
          <p:cNvPr id="3" name="TextBox 2"/>
          <p:cNvSpPr txBox="1"/>
          <p:nvPr/>
        </p:nvSpPr>
        <p:spPr>
          <a:xfrm>
            <a:off x="730731" y="2411520"/>
            <a:ext cx="6358582" cy="1200329"/>
          </a:xfrm>
          <a:prstGeom prst="rect">
            <a:avLst/>
          </a:prstGeom>
          <a:noFill/>
        </p:spPr>
        <p:txBody>
          <a:bodyPr wrap="square" rtlCol="0">
            <a:spAutoFit/>
          </a:bodyPr>
          <a:lstStyle/>
          <a:p>
            <a:r>
              <a:rPr lang="en-US" sz="1200" dirty="0"/>
              <a:t>The class instance has a citation, [76 FR 39703, July6, 2011]. Note that SECTION has a SPIN-rule to populate the citation from its composite:child cfr-fdsys-s:CITA.</a:t>
            </a:r>
          </a:p>
          <a:p>
            <a:r>
              <a:rPr lang="en-US" sz="1200" dirty="0"/>
              <a:t>The section number § 275.203(m)-1 , populated from cfr-fdsys-s:SECTNO</a:t>
            </a:r>
          </a:p>
          <a:p>
            <a:r>
              <a:rPr lang="en-US" sz="1200" dirty="0"/>
              <a:t>The section subject “Private fund adviser exemption, populated from cfr-fdsys-s:SUBJECT</a:t>
            </a:r>
          </a:p>
          <a:p>
            <a:r>
              <a:rPr lang="en-US" sz="1200" dirty="0"/>
              <a:t>Section 17 is divided_by many paragraphs (only 3 are displayed here). A rule on SECTION constructs from SECTION composite:child with type of cfr-fdsys-s:P</a:t>
            </a:r>
          </a:p>
        </p:txBody>
      </p:sp>
      <p:sp>
        <p:nvSpPr>
          <p:cNvPr id="19" name="TextBox 18"/>
          <p:cNvSpPr txBox="1"/>
          <p:nvPr/>
        </p:nvSpPr>
        <p:spPr>
          <a:xfrm>
            <a:off x="730731" y="3978030"/>
            <a:ext cx="6358582" cy="1569660"/>
          </a:xfrm>
          <a:prstGeom prst="rect">
            <a:avLst/>
          </a:prstGeom>
          <a:noFill/>
        </p:spPr>
        <p:txBody>
          <a:bodyPr wrap="square" rtlCol="0">
            <a:spAutoFit/>
          </a:bodyPr>
          <a:lstStyle/>
          <a:p>
            <a:r>
              <a:rPr lang="en-US" sz="1200" dirty="0"/>
              <a:t>The section divides Part 275 of the Code of Federal Regulations. The construct is static, because there is only one CFR Part in our source XML.</a:t>
            </a:r>
          </a:p>
          <a:p>
            <a:r>
              <a:rPr lang="en-US" sz="1200" dirty="0"/>
              <a:t>The component name is parent property of section subject. Siblings are Part text, Volume text, Chapter text and Title text. This facilitates queries across CFR Components. The value is inferred automatically. We do not need a rule. </a:t>
            </a:r>
          </a:p>
          <a:p>
            <a:r>
              <a:rPr lang="en-US" sz="1200" dirty="0"/>
              <a:t>A rule sets the source instance to the original cfr-fdsys-s:SECTION resource.</a:t>
            </a:r>
          </a:p>
          <a:p>
            <a:r>
              <a:rPr lang="en-US" sz="1200" dirty="0"/>
              <a:t>Section 17 has a note. The object property fro-leg-ref:refers_toNote links to the </a:t>
            </a:r>
          </a:p>
          <a:p>
            <a:r>
              <a:rPr lang="en-US" sz="1200" dirty="0"/>
              <a:t>fro-cfr:CFR_Note instance.</a:t>
            </a:r>
          </a:p>
        </p:txBody>
      </p:sp>
    </p:spTree>
    <p:extLst>
      <p:ext uri="{BB962C8B-B14F-4D97-AF65-F5344CB8AC3E}">
        <p14:creationId xmlns:p14="http://schemas.microsoft.com/office/powerpoint/2010/main" val="2726253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Validating target instances – the Graph</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644" y="2791326"/>
            <a:ext cx="5196840" cy="3368040"/>
          </a:xfrm>
          <a:prstGeom prst="rect">
            <a:avLst/>
          </a:prstGeom>
        </p:spPr>
      </p:pic>
      <p:sp>
        <p:nvSpPr>
          <p:cNvPr id="6" name="Rounded Rectangle 5"/>
          <p:cNvSpPr/>
          <p:nvPr/>
        </p:nvSpPr>
        <p:spPr>
          <a:xfrm>
            <a:off x="7449987" y="3469116"/>
            <a:ext cx="4149969" cy="18509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r"/>
            <a:r>
              <a:rPr lang="en-US" sz="1600" b="1" dirty="0">
                <a:solidFill>
                  <a:schemeClr val="accent1">
                    <a:lumMod val="75000"/>
                  </a:schemeClr>
                </a:solidFill>
              </a:rPr>
              <a:t>Regulation instances</a:t>
            </a:r>
            <a:r>
              <a:rPr lang="en-US" sz="1600" dirty="0">
                <a:solidFill>
                  <a:schemeClr val="accent1">
                    <a:lumMod val="75000"/>
                  </a:schemeClr>
                </a:solidFill>
              </a:rPr>
              <a:t>:</a:t>
            </a:r>
            <a:br>
              <a:rPr lang="en-US" sz="1600" dirty="0">
                <a:solidFill>
                  <a:schemeClr val="accent1">
                    <a:lumMod val="75000"/>
                  </a:schemeClr>
                </a:solidFill>
              </a:rPr>
            </a:br>
            <a:r>
              <a:rPr lang="en-US" sz="1400" dirty="0">
                <a:solidFill>
                  <a:schemeClr val="accent1">
                    <a:lumMod val="75000"/>
                  </a:schemeClr>
                </a:solidFill>
              </a:rPr>
              <a:t>Section data imported</a:t>
            </a:r>
            <a:br>
              <a:rPr lang="en-US" sz="1400" dirty="0">
                <a:solidFill>
                  <a:schemeClr val="accent1">
                    <a:lumMod val="75000"/>
                  </a:schemeClr>
                </a:solidFill>
              </a:rPr>
            </a:br>
            <a:r>
              <a:rPr lang="en-US" sz="1400" dirty="0">
                <a:solidFill>
                  <a:schemeClr val="accent1">
                    <a:lumMod val="75000"/>
                  </a:schemeClr>
                </a:solidFill>
              </a:rPr>
              <a:t>from the</a:t>
            </a:r>
            <a:br>
              <a:rPr lang="en-US" sz="1400" dirty="0">
                <a:solidFill>
                  <a:schemeClr val="accent1">
                    <a:lumMod val="75000"/>
                  </a:schemeClr>
                </a:solidFill>
              </a:rPr>
            </a:br>
            <a:r>
              <a:rPr lang="en-US" sz="1400" dirty="0">
                <a:solidFill>
                  <a:schemeClr val="accent1">
                    <a:lumMod val="75000"/>
                  </a:schemeClr>
                </a:solidFill>
              </a:rPr>
              <a:t>Source ontology</a:t>
            </a:r>
            <a:endParaRPr lang="en-US" sz="1200" dirty="0">
              <a:solidFill>
                <a:schemeClr val="accent1">
                  <a:lumMod val="75000"/>
                </a:schemeClr>
              </a:solidFill>
            </a:endParaRPr>
          </a:p>
        </p:txBody>
      </p:sp>
      <p:sp>
        <p:nvSpPr>
          <p:cNvPr id="7" name="Rounded Rectangle 6"/>
          <p:cNvSpPr/>
          <p:nvPr/>
        </p:nvSpPr>
        <p:spPr>
          <a:xfrm>
            <a:off x="5300756" y="2545335"/>
            <a:ext cx="6299200" cy="7961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r"/>
            <a:r>
              <a:rPr lang="en-US" sz="1600" b="1" dirty="0">
                <a:solidFill>
                  <a:schemeClr val="accent1">
                    <a:lumMod val="75000"/>
                  </a:schemeClr>
                </a:solidFill>
              </a:rPr>
              <a:t>Reference Data:</a:t>
            </a:r>
          </a:p>
          <a:p>
            <a:pPr algn="r"/>
            <a:r>
              <a:rPr lang="en-US" sz="1400" dirty="0">
                <a:solidFill>
                  <a:schemeClr val="accent1">
                    <a:lumMod val="75000"/>
                  </a:schemeClr>
                </a:solidFill>
              </a:rPr>
              <a:t>Links to Legislative environment</a:t>
            </a:r>
          </a:p>
        </p:txBody>
      </p:sp>
      <p:sp>
        <p:nvSpPr>
          <p:cNvPr id="8" name="Rounded Rectangle 7"/>
          <p:cNvSpPr/>
          <p:nvPr/>
        </p:nvSpPr>
        <p:spPr>
          <a:xfrm>
            <a:off x="5300756" y="3469116"/>
            <a:ext cx="2100287" cy="18509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en-US" sz="1600" b="1" dirty="0">
                <a:solidFill>
                  <a:schemeClr val="accent1">
                    <a:lumMod val="75000"/>
                  </a:schemeClr>
                </a:solidFill>
              </a:rPr>
              <a:t>Source</a:t>
            </a:r>
            <a:r>
              <a:rPr lang="en-US" sz="1600" dirty="0">
                <a:solidFill>
                  <a:schemeClr val="accent1">
                    <a:lumMod val="75000"/>
                  </a:schemeClr>
                </a:solidFill>
              </a:rPr>
              <a:t>:</a:t>
            </a:r>
            <a:br>
              <a:rPr lang="en-US" sz="1600" dirty="0">
                <a:solidFill>
                  <a:schemeClr val="accent1">
                    <a:lumMod val="75000"/>
                  </a:schemeClr>
                </a:solidFill>
              </a:rPr>
            </a:br>
            <a:r>
              <a:rPr lang="en-US" sz="1400" dirty="0">
                <a:solidFill>
                  <a:schemeClr val="accent1">
                    <a:lumMod val="75000"/>
                  </a:schemeClr>
                </a:solidFill>
              </a:rPr>
              <a:t>Section and Paragraph</a:t>
            </a:r>
            <a:br>
              <a:rPr lang="en-US" sz="1600" dirty="0">
                <a:solidFill>
                  <a:schemeClr val="accent1">
                    <a:lumMod val="75000"/>
                  </a:schemeClr>
                </a:solidFill>
              </a:rPr>
            </a:br>
            <a:r>
              <a:rPr lang="en-US" sz="1400" dirty="0">
                <a:solidFill>
                  <a:schemeClr val="accent1">
                    <a:lumMod val="75000"/>
                  </a:schemeClr>
                </a:solidFill>
              </a:rPr>
              <a:t>Imported GPO XML file</a:t>
            </a:r>
            <a:endParaRPr lang="en-US" dirty="0">
              <a:solidFill>
                <a:schemeClr val="accent1">
                  <a:lumMod val="75000"/>
                </a:schemeClr>
              </a:solidFill>
            </a:endParaRPr>
          </a:p>
        </p:txBody>
      </p:sp>
      <p:sp>
        <p:nvSpPr>
          <p:cNvPr id="9" name="Rounded Rectangle 8"/>
          <p:cNvSpPr/>
          <p:nvPr/>
        </p:nvSpPr>
        <p:spPr>
          <a:xfrm>
            <a:off x="5300756" y="5363208"/>
            <a:ext cx="6299200" cy="7961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r"/>
            <a:r>
              <a:rPr lang="en-US" sz="1600" b="1" dirty="0">
                <a:solidFill>
                  <a:schemeClr val="accent1">
                    <a:lumMod val="75000"/>
                  </a:schemeClr>
                </a:solidFill>
              </a:rPr>
              <a:t>Mapping:</a:t>
            </a:r>
          </a:p>
          <a:p>
            <a:pPr algn="r"/>
            <a:r>
              <a:rPr lang="en-US" sz="1400" dirty="0">
                <a:solidFill>
                  <a:schemeClr val="accent1">
                    <a:lumMod val="75000"/>
                  </a:schemeClr>
                </a:solidFill>
              </a:rPr>
              <a:t>CFR context has the mapping</a:t>
            </a:r>
          </a:p>
        </p:txBody>
      </p:sp>
      <p:sp>
        <p:nvSpPr>
          <p:cNvPr id="10" name="Rectangle 9"/>
          <p:cNvSpPr/>
          <p:nvPr/>
        </p:nvSpPr>
        <p:spPr>
          <a:xfrm>
            <a:off x="863599" y="1248465"/>
            <a:ext cx="10445263" cy="1138773"/>
          </a:xfrm>
          <a:prstGeom prst="rect">
            <a:avLst/>
          </a:prstGeom>
        </p:spPr>
        <p:txBody>
          <a:bodyPr wrap="square">
            <a:spAutoFit/>
          </a:bodyPr>
          <a:lstStyle/>
          <a:p>
            <a:r>
              <a:rPr lang="en-US" dirty="0">
                <a:solidFill>
                  <a:srgbClr val="00B0F0"/>
                </a:solidFill>
              </a:rPr>
              <a:t>The Semantic Data Management provides complete traceability and linage. </a:t>
            </a:r>
            <a:r>
              <a:rPr lang="en-US" b="1" dirty="0">
                <a:solidFill>
                  <a:srgbClr val="00B0F0"/>
                </a:solidFill>
              </a:rPr>
              <a:t>Everything is a triple</a:t>
            </a:r>
            <a:r>
              <a:rPr lang="en-US" dirty="0">
                <a:solidFill>
                  <a:srgbClr val="00B0F0"/>
                </a:solidFill>
              </a:rPr>
              <a:t>. We can navigate and query data instance, Section § 275.203(m)-1 to Source, Mapping and Reference Data.</a:t>
            </a:r>
          </a:p>
          <a:p>
            <a:r>
              <a:rPr lang="en-US" sz="1600" dirty="0"/>
              <a:t>We start with the Section fro-cfr-t17-p275:r-1-17,  “Private fund adviser exemption”. The object property fro-leg-ref:divides navigates to the higher CFR components, Part, Chapter and Title.</a:t>
            </a:r>
          </a:p>
        </p:txBody>
      </p:sp>
      <p:sp>
        <p:nvSpPr>
          <p:cNvPr id="11" name="Rectangle 10"/>
          <p:cNvSpPr/>
          <p:nvPr/>
        </p:nvSpPr>
        <p:spPr>
          <a:xfrm>
            <a:off x="863599" y="2545335"/>
            <a:ext cx="4325815" cy="1600438"/>
          </a:xfrm>
          <a:prstGeom prst="rect">
            <a:avLst/>
          </a:prstGeom>
        </p:spPr>
        <p:txBody>
          <a:bodyPr wrap="square">
            <a:spAutoFit/>
          </a:bodyPr>
          <a:lstStyle/>
          <a:p>
            <a:r>
              <a:rPr lang="en-US" sz="1400" dirty="0"/>
              <a:t>Regulation instance fro-cfr:CFR_Title-17 has object properties to the Reference Data. Title 17</a:t>
            </a:r>
          </a:p>
          <a:p>
            <a:pPr marL="285750" indent="-285750">
              <a:buFont typeface="Arial" panose="020B0604020202020204" pitchFamily="34" charset="0"/>
              <a:buChar char="•"/>
            </a:pPr>
            <a:r>
              <a:rPr lang="en-US" sz="1400" dirty="0"/>
              <a:t>is a lkif-mereo:member_of the CFR edition. </a:t>
            </a:r>
          </a:p>
          <a:p>
            <a:pPr marL="285750" indent="-285750">
              <a:buFont typeface="Arial" panose="020B0604020202020204" pitchFamily="34" charset="0"/>
              <a:buChar char="•"/>
            </a:pPr>
            <a:r>
              <a:rPr lang="en-US" sz="1400" dirty="0"/>
              <a:t>lkif-mereo:bears the Securities &amp; Exchange Commission expression of the regulation.</a:t>
            </a:r>
          </a:p>
          <a:p>
            <a:r>
              <a:rPr lang="en-US" sz="1400" dirty="0"/>
              <a:t>The two anchor points let us query all information described in the </a:t>
            </a:r>
            <a:r>
              <a:rPr lang="en-US" sz="1400" dirty="0">
                <a:hlinkClick r:id="rId3" action="ppaction://hlinksldjump"/>
              </a:rPr>
              <a:t>Legislative Contact</a:t>
            </a:r>
            <a:r>
              <a:rPr lang="en-US" sz="1400" dirty="0"/>
              <a:t>.</a:t>
            </a:r>
          </a:p>
        </p:txBody>
      </p:sp>
      <p:sp>
        <p:nvSpPr>
          <p:cNvPr id="12" name="Rectangle 11"/>
          <p:cNvSpPr/>
          <p:nvPr/>
        </p:nvSpPr>
        <p:spPr>
          <a:xfrm>
            <a:off x="863598" y="4212372"/>
            <a:ext cx="4325815" cy="954107"/>
          </a:xfrm>
          <a:prstGeom prst="rect">
            <a:avLst/>
          </a:prstGeom>
        </p:spPr>
        <p:txBody>
          <a:bodyPr wrap="square">
            <a:spAutoFit/>
          </a:bodyPr>
          <a:lstStyle/>
          <a:p>
            <a:r>
              <a:rPr lang="en-US" sz="1400" dirty="0"/>
              <a:t>The section instance has the object property </a:t>
            </a:r>
            <a:br>
              <a:rPr lang="en-US" sz="1400" dirty="0"/>
            </a:br>
            <a:r>
              <a:rPr lang="en-US" sz="1400" dirty="0"/>
              <a:t>fro-leg-ref:has SourceInstance pointing to its original Section. With it we can join to all imported </a:t>
            </a:r>
            <a:r>
              <a:rPr lang="en-US" sz="1400" dirty="0">
                <a:hlinkClick r:id="rId4" action="ppaction://hlinksldjump"/>
              </a:rPr>
              <a:t>CFR FDSys classes and properties</a:t>
            </a:r>
            <a:r>
              <a:rPr lang="en-US" sz="1400" dirty="0"/>
              <a:t>. </a:t>
            </a:r>
          </a:p>
        </p:txBody>
      </p:sp>
      <p:sp>
        <p:nvSpPr>
          <p:cNvPr id="13" name="Rectangle 12"/>
          <p:cNvSpPr/>
          <p:nvPr/>
        </p:nvSpPr>
        <p:spPr>
          <a:xfrm>
            <a:off x="863597" y="5320081"/>
            <a:ext cx="4325815" cy="738664"/>
          </a:xfrm>
          <a:prstGeom prst="rect">
            <a:avLst/>
          </a:prstGeom>
        </p:spPr>
        <p:txBody>
          <a:bodyPr wrap="square">
            <a:spAutoFit/>
          </a:bodyPr>
          <a:lstStyle/>
          <a:p>
            <a:r>
              <a:rPr lang="en-US" sz="1400" dirty="0"/>
              <a:t>The rdf:type of the section instance is spinmap:targetClass for the </a:t>
            </a:r>
            <a:r>
              <a:rPr lang="en-US" sz="1400" dirty="0">
                <a:hlinkClick r:id="rId5" action="ppaction://hlinksldjump"/>
              </a:rPr>
              <a:t>mapping</a:t>
            </a:r>
            <a:r>
              <a:rPr lang="en-US" sz="1400" dirty="0"/>
              <a:t>. From here we navigate to the spinmap:sourceClass.</a:t>
            </a:r>
          </a:p>
        </p:txBody>
      </p:sp>
    </p:spTree>
    <p:extLst>
      <p:ext uri="{BB962C8B-B14F-4D97-AF65-F5344CB8AC3E}">
        <p14:creationId xmlns:p14="http://schemas.microsoft.com/office/powerpoint/2010/main" val="107935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Querying the meta data</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sp>
        <p:nvSpPr>
          <p:cNvPr id="5" name="Rectangle 4"/>
          <p:cNvSpPr/>
          <p:nvPr/>
        </p:nvSpPr>
        <p:spPr>
          <a:xfrm>
            <a:off x="739135" y="2995619"/>
            <a:ext cx="3907277" cy="3416320"/>
          </a:xfrm>
          <a:prstGeom prst="rect">
            <a:avLst/>
          </a:prstGeom>
        </p:spPr>
        <p:txBody>
          <a:bodyPr wrap="square">
            <a:spAutoFit/>
          </a:bodyPr>
          <a:lstStyle/>
          <a:p>
            <a:r>
              <a:rPr lang="en-US" sz="1200" b="1" dirty="0">
                <a:solidFill>
                  <a:srgbClr val="800080"/>
                </a:solidFill>
              </a:rPr>
              <a:t>SELECT *</a:t>
            </a:r>
          </a:p>
          <a:p>
            <a:r>
              <a:rPr lang="en-US" sz="1200" b="1" dirty="0">
                <a:solidFill>
                  <a:srgbClr val="800080"/>
                </a:solidFill>
              </a:rPr>
              <a:t>WHERE {</a:t>
            </a:r>
          </a:p>
          <a:p>
            <a:r>
              <a:rPr lang="en-US" sz="1200" b="1" dirty="0">
                <a:solidFill>
                  <a:srgbClr val="800080"/>
                </a:solidFill>
              </a:rPr>
              <a:t>   BIND (fro-cfr-t17-p275:r-1-17 AS </a:t>
            </a:r>
            <a:r>
              <a:rPr lang="en-US" sz="1200" b="1" dirty="0">
                <a:solidFill>
                  <a:srgbClr val="000080"/>
                </a:solidFill>
              </a:rPr>
              <a:t>?froSection) .</a:t>
            </a:r>
          </a:p>
          <a:p>
            <a:r>
              <a:rPr lang="en-US" sz="1200" dirty="0">
                <a:solidFill>
                  <a:srgbClr val="808080"/>
                </a:solidFill>
              </a:rPr>
              <a:t>#reference data</a:t>
            </a:r>
          </a:p>
          <a:p>
            <a:r>
              <a:rPr lang="en-US" sz="1200" dirty="0">
                <a:solidFill>
                  <a:srgbClr val="808080"/>
                </a:solidFill>
              </a:rPr>
              <a:t>   </a:t>
            </a:r>
            <a:r>
              <a:rPr lang="en-US" sz="1200" dirty="0">
                <a:solidFill>
                  <a:srgbClr val="000080"/>
                </a:solidFill>
              </a:rPr>
              <a:t>?froSection fro-leg-ref:divides ?froPart .</a:t>
            </a:r>
          </a:p>
          <a:p>
            <a:r>
              <a:rPr lang="en-US" sz="1200" dirty="0">
                <a:solidFill>
                  <a:srgbClr val="000080"/>
                </a:solidFill>
              </a:rPr>
              <a:t>   ?froPart fro-leg-ref:divides ?froChapter .</a:t>
            </a:r>
          </a:p>
          <a:p>
            <a:r>
              <a:rPr lang="en-US" sz="1200" dirty="0"/>
              <a:t>   </a:t>
            </a:r>
            <a:r>
              <a:rPr lang="en-US" sz="1200" dirty="0">
                <a:solidFill>
                  <a:srgbClr val="000080"/>
                </a:solidFill>
              </a:rPr>
              <a:t>?froChapter fro-leg-ref:divides ?froTitle .</a:t>
            </a:r>
          </a:p>
          <a:p>
            <a:r>
              <a:rPr lang="en-US" sz="1200" dirty="0"/>
              <a:t>   </a:t>
            </a:r>
            <a:r>
              <a:rPr lang="en-US" sz="1200" dirty="0">
                <a:solidFill>
                  <a:srgbClr val="000080"/>
                </a:solidFill>
              </a:rPr>
              <a:t>?froTitle lkif-expr:bears ?definitionalExpression .</a:t>
            </a:r>
          </a:p>
          <a:p>
            <a:r>
              <a:rPr lang="en-US" sz="1200" dirty="0"/>
              <a:t>   </a:t>
            </a:r>
            <a:r>
              <a:rPr lang="en-US" sz="1200" dirty="0">
                <a:solidFill>
                  <a:srgbClr val="000080"/>
                </a:solidFill>
              </a:rPr>
              <a:t>?froTitle lkif-mereo:member_of ?edition .</a:t>
            </a:r>
          </a:p>
          <a:p>
            <a:r>
              <a:rPr lang="en-US" sz="1200" dirty="0">
                <a:solidFill>
                  <a:srgbClr val="808080"/>
                </a:solidFill>
              </a:rPr>
              <a:t># source</a:t>
            </a:r>
          </a:p>
          <a:p>
            <a:r>
              <a:rPr lang="en-US" sz="1200" dirty="0"/>
              <a:t>   </a:t>
            </a:r>
            <a:r>
              <a:rPr lang="en-US" sz="1200" dirty="0">
                <a:solidFill>
                  <a:srgbClr val="000080"/>
                </a:solidFill>
              </a:rPr>
              <a:t>?froSection fro-leg-ref:hasSourceInstance ?source .</a:t>
            </a:r>
          </a:p>
          <a:p>
            <a:r>
              <a:rPr lang="en-US" sz="1200" dirty="0">
                <a:solidFill>
                  <a:srgbClr val="000080"/>
                </a:solidFill>
              </a:rPr>
              <a:t>   ?source composite:child ?cfrNumber .</a:t>
            </a:r>
          </a:p>
          <a:p>
            <a:r>
              <a:rPr lang="en-US" sz="1200" dirty="0">
                <a:solidFill>
                  <a:srgbClr val="000080"/>
                </a:solidFill>
              </a:rPr>
              <a:t>   ?cfrNumber a cfr-fdsys-s:SECTNO .</a:t>
            </a:r>
          </a:p>
          <a:p>
            <a:r>
              <a:rPr lang="en-US" sz="1200" dirty="0">
                <a:solidFill>
                  <a:srgbClr val="808080"/>
                </a:solidFill>
              </a:rPr>
              <a:t># mapping</a:t>
            </a:r>
          </a:p>
          <a:p>
            <a:r>
              <a:rPr lang="en-US" sz="1200" dirty="0">
                <a:solidFill>
                  <a:srgbClr val="000080"/>
                </a:solidFill>
              </a:rPr>
              <a:t>   ?froSection a ?froTargetClass .</a:t>
            </a:r>
          </a:p>
          <a:p>
            <a:r>
              <a:rPr lang="en-US" sz="1200" dirty="0">
                <a:solidFill>
                  <a:srgbClr val="000080"/>
                </a:solidFill>
              </a:rPr>
              <a:t>   ?spinContext spinmap:targetClass ?froTargetClass .</a:t>
            </a:r>
          </a:p>
          <a:p>
            <a:r>
              <a:rPr lang="en-US" sz="1200" dirty="0">
                <a:solidFill>
                  <a:srgbClr val="000080"/>
                </a:solidFill>
              </a:rPr>
              <a:t>   ?spinContext spinmap:sourceClass ?cfrSourceClass </a:t>
            </a:r>
          </a:p>
          <a:p>
            <a:r>
              <a:rPr lang="en-US" sz="1200" dirty="0"/>
              <a:t>}</a:t>
            </a:r>
          </a:p>
        </p:txBody>
      </p:sp>
      <p:graphicFrame>
        <p:nvGraphicFramePr>
          <p:cNvPr id="9" name="Table 8"/>
          <p:cNvGraphicFramePr>
            <a:graphicFrameLocks noGrp="1"/>
          </p:cNvGraphicFramePr>
          <p:nvPr>
            <p:extLst>
              <p:ext uri="{D42A27DB-BD31-4B8C-83A1-F6EECF244321}">
                <p14:modId xmlns:p14="http://schemas.microsoft.com/office/powerpoint/2010/main" val="1462836760"/>
              </p:ext>
            </p:extLst>
          </p:nvPr>
        </p:nvGraphicFramePr>
        <p:xfrm>
          <a:off x="5838092" y="4068419"/>
          <a:ext cx="5741319" cy="2095500"/>
        </p:xfrm>
        <a:graphic>
          <a:graphicData uri="http://schemas.openxmlformats.org/drawingml/2006/table">
            <a:tbl>
              <a:tblPr/>
              <a:tblGrid>
                <a:gridCol w="1617785">
                  <a:extLst>
                    <a:ext uri="{9D8B030D-6E8A-4147-A177-3AD203B41FA5}">
                      <a16:colId xmlns:a16="http://schemas.microsoft.com/office/drawing/2014/main" val="3704658851"/>
                    </a:ext>
                  </a:extLst>
                </a:gridCol>
                <a:gridCol w="4123534">
                  <a:extLst>
                    <a:ext uri="{9D8B030D-6E8A-4147-A177-3AD203B41FA5}">
                      <a16:colId xmlns:a16="http://schemas.microsoft.com/office/drawing/2014/main" val="2619003590"/>
                    </a:ext>
                  </a:extLst>
                </a:gridCol>
              </a:tblGrid>
              <a:tr h="182880">
                <a:tc>
                  <a:txBody>
                    <a:bodyPr/>
                    <a:lstStyle/>
                    <a:p>
                      <a:pPr algn="l" fontAlgn="b"/>
                      <a:r>
                        <a:rPr lang="en-US" sz="1200" b="1" i="0" u="none" strike="noStrike" dirty="0">
                          <a:solidFill>
                            <a:srgbClr val="000000"/>
                          </a:solidFill>
                          <a:effectLst/>
                          <a:latin typeface="Calibri" panose="020F0502020204030204" pitchFamily="34" charset="0"/>
                        </a:rPr>
                        <a:t>[froSection]</a:t>
                      </a:r>
                    </a:p>
                  </a:txBody>
                  <a:tcPr marL="7620" marR="7620" marT="7620"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fro-cfr-t17-p275:r-1-17</a:t>
                      </a:r>
                    </a:p>
                  </a:txBody>
                  <a:tcPr marL="7620" marR="7620" marT="7620" marB="0" anchor="b">
                    <a:lnL>
                      <a:noFill/>
                    </a:lnL>
                    <a:lnR>
                      <a:noFill/>
                    </a:lnR>
                    <a:lnT>
                      <a:noFill/>
                    </a:lnT>
                    <a:lnB>
                      <a:noFill/>
                    </a:lnB>
                  </a:tcPr>
                </a:tc>
                <a:extLst>
                  <a:ext uri="{0D108BD9-81ED-4DB2-BD59-A6C34878D82A}">
                    <a16:rowId xmlns:a16="http://schemas.microsoft.com/office/drawing/2014/main" val="3481847984"/>
                  </a:ext>
                </a:extLst>
              </a:tr>
              <a:tr h="182880">
                <a:tc>
                  <a:txBody>
                    <a:bodyPr/>
                    <a:lstStyle/>
                    <a:p>
                      <a:pPr algn="l" fontAlgn="b"/>
                      <a:r>
                        <a:rPr lang="en-US" sz="1200" b="0" i="0" u="none" strike="noStrike" dirty="0">
                          <a:solidFill>
                            <a:srgbClr val="000000"/>
                          </a:solidFill>
                          <a:effectLst/>
                          <a:latin typeface="Calibri" panose="020F0502020204030204" pitchFamily="34" charset="0"/>
                        </a:rPr>
                        <a:t>froPart</a:t>
                      </a:r>
                    </a:p>
                  </a:txBody>
                  <a:tcPr marL="7620" marR="7620" marT="762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fro-cfr:CFR_Title-17_Part-275</a:t>
                      </a:r>
                    </a:p>
                  </a:txBody>
                  <a:tcPr marL="7620" marR="7620" marT="7620" marB="0" anchor="b">
                    <a:lnL>
                      <a:noFill/>
                    </a:lnL>
                    <a:lnR>
                      <a:noFill/>
                    </a:lnR>
                    <a:lnT>
                      <a:noFill/>
                    </a:lnT>
                    <a:lnB>
                      <a:noFill/>
                    </a:lnB>
                  </a:tcPr>
                </a:tc>
                <a:extLst>
                  <a:ext uri="{0D108BD9-81ED-4DB2-BD59-A6C34878D82A}">
                    <a16:rowId xmlns:a16="http://schemas.microsoft.com/office/drawing/2014/main" val="1826122374"/>
                  </a:ext>
                </a:extLst>
              </a:tr>
              <a:tr h="182880">
                <a:tc>
                  <a:txBody>
                    <a:bodyPr/>
                    <a:lstStyle/>
                    <a:p>
                      <a:pPr algn="l" fontAlgn="b"/>
                      <a:r>
                        <a:rPr lang="en-US" sz="1200" b="0" i="0" u="none" strike="noStrike" dirty="0">
                          <a:solidFill>
                            <a:srgbClr val="000000"/>
                          </a:solidFill>
                          <a:effectLst/>
                          <a:latin typeface="Calibri" panose="020F0502020204030204" pitchFamily="34" charset="0"/>
                        </a:rPr>
                        <a:t>froChapter</a:t>
                      </a:r>
                    </a:p>
                  </a:txBody>
                  <a:tcPr marL="7620" marR="7620" marT="762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fro-cfr:CFR_Title-17_Chapter-2</a:t>
                      </a:r>
                    </a:p>
                  </a:txBody>
                  <a:tcPr marL="7620" marR="7620" marT="7620" marB="0" anchor="b">
                    <a:lnL>
                      <a:noFill/>
                    </a:lnL>
                    <a:lnR>
                      <a:noFill/>
                    </a:lnR>
                    <a:lnT>
                      <a:noFill/>
                    </a:lnT>
                    <a:lnB>
                      <a:noFill/>
                    </a:lnB>
                  </a:tcPr>
                </a:tc>
                <a:extLst>
                  <a:ext uri="{0D108BD9-81ED-4DB2-BD59-A6C34878D82A}">
                    <a16:rowId xmlns:a16="http://schemas.microsoft.com/office/drawing/2014/main" val="495226373"/>
                  </a:ext>
                </a:extLst>
              </a:tr>
              <a:tr h="182880">
                <a:tc>
                  <a:txBody>
                    <a:bodyPr/>
                    <a:lstStyle/>
                    <a:p>
                      <a:pPr algn="l" fontAlgn="b"/>
                      <a:r>
                        <a:rPr lang="en-US" sz="1200" b="0" i="0" u="none" strike="noStrike" dirty="0">
                          <a:solidFill>
                            <a:srgbClr val="000000"/>
                          </a:solidFill>
                          <a:effectLst/>
                          <a:latin typeface="Calibri" panose="020F0502020204030204" pitchFamily="34" charset="0"/>
                        </a:rPr>
                        <a:t>froTitle</a:t>
                      </a:r>
                    </a:p>
                  </a:txBody>
                  <a:tcPr marL="7620" marR="7620" marT="762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fro-cfr:CFR_Title-17</a:t>
                      </a:r>
                    </a:p>
                  </a:txBody>
                  <a:tcPr marL="7620" marR="7620" marT="7620" marB="0" anchor="b">
                    <a:lnL>
                      <a:noFill/>
                    </a:lnL>
                    <a:lnR>
                      <a:noFill/>
                    </a:lnR>
                    <a:lnT>
                      <a:noFill/>
                    </a:lnT>
                    <a:lnB>
                      <a:noFill/>
                    </a:lnB>
                  </a:tcPr>
                </a:tc>
                <a:extLst>
                  <a:ext uri="{0D108BD9-81ED-4DB2-BD59-A6C34878D82A}">
                    <a16:rowId xmlns:a16="http://schemas.microsoft.com/office/drawing/2014/main" val="3770075622"/>
                  </a:ext>
                </a:extLst>
              </a:tr>
              <a:tr h="182880">
                <a:tc>
                  <a:txBody>
                    <a:bodyPr/>
                    <a:lstStyle/>
                    <a:p>
                      <a:pPr algn="l" fontAlgn="b"/>
                      <a:r>
                        <a:rPr lang="en-US" sz="1200" b="0" i="0" u="none" strike="noStrike" dirty="0">
                          <a:solidFill>
                            <a:srgbClr val="000000"/>
                          </a:solidFill>
                          <a:effectLst/>
                          <a:latin typeface="Calibri" panose="020F0502020204030204" pitchFamily="34" charset="0"/>
                        </a:rPr>
                        <a:t>definitionalExpression</a:t>
                      </a:r>
                    </a:p>
                  </a:txBody>
                  <a:tcPr marL="7620" marR="7620" marT="762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fro-leg-ref:Definitional_Expression_US_AdvisorRegulation</a:t>
                      </a:r>
                    </a:p>
                  </a:txBody>
                  <a:tcPr marL="7620" marR="7620" marT="7620" marB="0" anchor="b">
                    <a:lnL>
                      <a:noFill/>
                    </a:lnL>
                    <a:lnR>
                      <a:noFill/>
                    </a:lnR>
                    <a:lnT>
                      <a:noFill/>
                    </a:lnT>
                    <a:lnB>
                      <a:noFill/>
                    </a:lnB>
                  </a:tcPr>
                </a:tc>
                <a:extLst>
                  <a:ext uri="{0D108BD9-81ED-4DB2-BD59-A6C34878D82A}">
                    <a16:rowId xmlns:a16="http://schemas.microsoft.com/office/drawing/2014/main" val="2615612137"/>
                  </a:ext>
                </a:extLst>
              </a:tr>
              <a:tr h="182880">
                <a:tc>
                  <a:txBody>
                    <a:bodyPr/>
                    <a:lstStyle/>
                    <a:p>
                      <a:pPr algn="l" fontAlgn="b"/>
                      <a:r>
                        <a:rPr lang="en-US" sz="1200" b="0" i="0" u="none" strike="noStrike" dirty="0">
                          <a:solidFill>
                            <a:srgbClr val="000000"/>
                          </a:solidFill>
                          <a:effectLst/>
                          <a:latin typeface="Calibri" panose="020F0502020204030204" pitchFamily="34" charset="0"/>
                        </a:rPr>
                        <a:t>edition</a:t>
                      </a:r>
                    </a:p>
                  </a:txBody>
                  <a:tcPr marL="7620" marR="7620" marT="762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fro-cfr:CFR_Annual_Edition_2016_Title_17</a:t>
                      </a:r>
                    </a:p>
                  </a:txBody>
                  <a:tcPr marL="7620" marR="7620" marT="7620" marB="0" anchor="b">
                    <a:lnL>
                      <a:noFill/>
                    </a:lnL>
                    <a:lnR>
                      <a:noFill/>
                    </a:lnR>
                    <a:lnT>
                      <a:noFill/>
                    </a:lnT>
                    <a:lnB>
                      <a:noFill/>
                    </a:lnB>
                  </a:tcPr>
                </a:tc>
                <a:extLst>
                  <a:ext uri="{0D108BD9-81ED-4DB2-BD59-A6C34878D82A}">
                    <a16:rowId xmlns:a16="http://schemas.microsoft.com/office/drawing/2014/main" val="2641330069"/>
                  </a:ext>
                </a:extLst>
              </a:tr>
              <a:tr h="182880">
                <a:tc>
                  <a:txBody>
                    <a:bodyPr/>
                    <a:lstStyle/>
                    <a:p>
                      <a:pPr algn="l" fontAlgn="b"/>
                      <a:r>
                        <a:rPr lang="en-US" sz="1200" b="0" i="0" u="none" strike="noStrike" dirty="0">
                          <a:solidFill>
                            <a:srgbClr val="000000"/>
                          </a:solidFill>
                          <a:effectLst/>
                          <a:latin typeface="Calibri" panose="020F0502020204030204" pitchFamily="34" charset="0"/>
                        </a:rPr>
                        <a:t>source</a:t>
                      </a:r>
                    </a:p>
                  </a:txBody>
                  <a:tcPr marL="7620" marR="7620" marT="762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&lt;cfr-fdsys-s:SECTION&gt;</a:t>
                      </a:r>
                    </a:p>
                  </a:txBody>
                  <a:tcPr marL="7620" marR="7620" marT="7620" marB="0" anchor="b">
                    <a:lnL>
                      <a:noFill/>
                    </a:lnL>
                    <a:lnR>
                      <a:noFill/>
                    </a:lnR>
                    <a:lnT>
                      <a:noFill/>
                    </a:lnT>
                    <a:lnB>
                      <a:noFill/>
                    </a:lnB>
                  </a:tcPr>
                </a:tc>
                <a:extLst>
                  <a:ext uri="{0D108BD9-81ED-4DB2-BD59-A6C34878D82A}">
                    <a16:rowId xmlns:a16="http://schemas.microsoft.com/office/drawing/2014/main" val="3604962611"/>
                  </a:ext>
                </a:extLst>
              </a:tr>
              <a:tr h="182880">
                <a:tc>
                  <a:txBody>
                    <a:bodyPr/>
                    <a:lstStyle/>
                    <a:p>
                      <a:pPr algn="l" fontAlgn="b"/>
                      <a:r>
                        <a:rPr lang="en-US" sz="1200" b="0" i="0" u="none" strike="noStrike" dirty="0">
                          <a:solidFill>
                            <a:srgbClr val="000000"/>
                          </a:solidFill>
                          <a:effectLst/>
                          <a:latin typeface="Calibri" panose="020F0502020204030204" pitchFamily="34" charset="0"/>
                        </a:rPr>
                        <a:t>cfrNumber</a:t>
                      </a:r>
                    </a:p>
                  </a:txBody>
                  <a:tcPr marL="7620" marR="7620" marT="762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&lt;cfr-fdsys-s:SECTNO&gt;§ 275.203(m)-1</a:t>
                      </a:r>
                    </a:p>
                  </a:txBody>
                  <a:tcPr marL="7620" marR="7620" marT="7620" marB="0" anchor="b">
                    <a:lnL>
                      <a:noFill/>
                    </a:lnL>
                    <a:lnR>
                      <a:noFill/>
                    </a:lnR>
                    <a:lnT>
                      <a:noFill/>
                    </a:lnT>
                    <a:lnB>
                      <a:noFill/>
                    </a:lnB>
                  </a:tcPr>
                </a:tc>
                <a:extLst>
                  <a:ext uri="{0D108BD9-81ED-4DB2-BD59-A6C34878D82A}">
                    <a16:rowId xmlns:a16="http://schemas.microsoft.com/office/drawing/2014/main" val="101296896"/>
                  </a:ext>
                </a:extLst>
              </a:tr>
              <a:tr h="182880">
                <a:tc>
                  <a:txBody>
                    <a:bodyPr/>
                    <a:lstStyle/>
                    <a:p>
                      <a:pPr algn="l" fontAlgn="b"/>
                      <a:r>
                        <a:rPr lang="en-US" sz="1200" b="0" i="0" u="none" strike="noStrike" dirty="0">
                          <a:solidFill>
                            <a:srgbClr val="000000"/>
                          </a:solidFill>
                          <a:effectLst/>
                          <a:latin typeface="Calibri" panose="020F0502020204030204" pitchFamily="34" charset="0"/>
                        </a:rPr>
                        <a:t>froTargetClass</a:t>
                      </a:r>
                    </a:p>
                  </a:txBody>
                  <a:tcPr marL="7620" marR="7620" marT="762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fro-cfr:CFR_Section</a:t>
                      </a:r>
                    </a:p>
                  </a:txBody>
                  <a:tcPr marL="7620" marR="7620" marT="7620" marB="0" anchor="b">
                    <a:lnL>
                      <a:noFill/>
                    </a:lnL>
                    <a:lnR>
                      <a:noFill/>
                    </a:lnR>
                    <a:lnT>
                      <a:noFill/>
                    </a:lnT>
                    <a:lnB>
                      <a:noFill/>
                    </a:lnB>
                  </a:tcPr>
                </a:tc>
                <a:extLst>
                  <a:ext uri="{0D108BD9-81ED-4DB2-BD59-A6C34878D82A}">
                    <a16:rowId xmlns:a16="http://schemas.microsoft.com/office/drawing/2014/main" val="538389836"/>
                  </a:ext>
                </a:extLst>
              </a:tr>
              <a:tr h="182880">
                <a:tc>
                  <a:txBody>
                    <a:bodyPr/>
                    <a:lstStyle/>
                    <a:p>
                      <a:pPr algn="l" fontAlgn="b"/>
                      <a:r>
                        <a:rPr lang="en-US" sz="1200" b="0" i="0" u="none" strike="noStrike" dirty="0">
                          <a:solidFill>
                            <a:srgbClr val="000000"/>
                          </a:solidFill>
                          <a:effectLst/>
                          <a:latin typeface="Calibri" panose="020F0502020204030204" pitchFamily="34" charset="0"/>
                        </a:rPr>
                        <a:t>spinContext</a:t>
                      </a:r>
                    </a:p>
                  </a:txBody>
                  <a:tcPr marL="7620" marR="7620" marT="762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cfr-context-spin:SECTION-CFR_Section</a:t>
                      </a:r>
                    </a:p>
                  </a:txBody>
                  <a:tcPr marL="7620" marR="7620" marT="7620" marB="0" anchor="b">
                    <a:lnL>
                      <a:noFill/>
                    </a:lnL>
                    <a:lnR>
                      <a:noFill/>
                    </a:lnR>
                    <a:lnT>
                      <a:noFill/>
                    </a:lnT>
                    <a:lnB>
                      <a:noFill/>
                    </a:lnB>
                  </a:tcPr>
                </a:tc>
                <a:extLst>
                  <a:ext uri="{0D108BD9-81ED-4DB2-BD59-A6C34878D82A}">
                    <a16:rowId xmlns:a16="http://schemas.microsoft.com/office/drawing/2014/main" val="1746851575"/>
                  </a:ext>
                </a:extLst>
              </a:tr>
              <a:tr h="182880">
                <a:tc>
                  <a:txBody>
                    <a:bodyPr/>
                    <a:lstStyle/>
                    <a:p>
                      <a:pPr algn="l" fontAlgn="b"/>
                      <a:r>
                        <a:rPr lang="en-US" sz="1200" b="0" i="0" u="none" strike="noStrike" dirty="0">
                          <a:solidFill>
                            <a:srgbClr val="000000"/>
                          </a:solidFill>
                          <a:effectLst/>
                          <a:latin typeface="Calibri" panose="020F0502020204030204" pitchFamily="34" charset="0"/>
                        </a:rPr>
                        <a:t>cfrSourceClass</a:t>
                      </a:r>
                    </a:p>
                  </a:txBody>
                  <a:tcPr marL="7620" marR="7620" marT="7620"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cfr-fdsys-s:SECTION</a:t>
                      </a:r>
                    </a:p>
                  </a:txBody>
                  <a:tcPr marL="7620" marR="7620" marT="7620" marB="0" anchor="b">
                    <a:lnL>
                      <a:noFill/>
                    </a:lnL>
                    <a:lnR>
                      <a:noFill/>
                    </a:lnR>
                    <a:lnT>
                      <a:noFill/>
                    </a:lnT>
                    <a:lnB>
                      <a:noFill/>
                    </a:lnB>
                  </a:tcPr>
                </a:tc>
                <a:extLst>
                  <a:ext uri="{0D108BD9-81ED-4DB2-BD59-A6C34878D82A}">
                    <a16:rowId xmlns:a16="http://schemas.microsoft.com/office/drawing/2014/main" val="1879655268"/>
                  </a:ext>
                </a:extLst>
              </a:tr>
            </a:tbl>
          </a:graphicData>
        </a:graphic>
      </p:graphicFrame>
      <p:sp>
        <p:nvSpPr>
          <p:cNvPr id="6" name="Rectangle 5"/>
          <p:cNvSpPr/>
          <p:nvPr/>
        </p:nvSpPr>
        <p:spPr>
          <a:xfrm>
            <a:off x="863599" y="1248465"/>
            <a:ext cx="10445263" cy="369332"/>
          </a:xfrm>
          <a:prstGeom prst="rect">
            <a:avLst/>
          </a:prstGeom>
        </p:spPr>
        <p:txBody>
          <a:bodyPr wrap="square">
            <a:spAutoFit/>
          </a:bodyPr>
          <a:lstStyle/>
          <a:p>
            <a:r>
              <a:rPr lang="en-US" dirty="0">
                <a:solidFill>
                  <a:srgbClr val="00B0F0"/>
                </a:solidFill>
              </a:rPr>
              <a:t>We can query the graph joining our section with reference-, source, and mapping data.</a:t>
            </a:r>
            <a:endParaRPr lang="en-US" sz="1600" dirty="0"/>
          </a:p>
        </p:txBody>
      </p:sp>
      <p:sp>
        <p:nvSpPr>
          <p:cNvPr id="7" name="TextBox 6"/>
          <p:cNvSpPr txBox="1"/>
          <p:nvPr/>
        </p:nvSpPr>
        <p:spPr>
          <a:xfrm>
            <a:off x="863599" y="1856845"/>
            <a:ext cx="4310186" cy="984885"/>
          </a:xfrm>
          <a:prstGeom prst="rect">
            <a:avLst/>
          </a:prstGeom>
          <a:noFill/>
        </p:spPr>
        <p:txBody>
          <a:bodyPr wrap="square" rtlCol="0">
            <a:spAutoFit/>
          </a:bodyPr>
          <a:lstStyle/>
          <a:p>
            <a:r>
              <a:rPr lang="en-US" sz="1600" dirty="0">
                <a:solidFill>
                  <a:srgbClr val="00B0F0"/>
                </a:solidFill>
              </a:rPr>
              <a:t>SPARQL query</a:t>
            </a:r>
          </a:p>
          <a:p>
            <a:r>
              <a:rPr lang="en-US" sz="1400" dirty="0"/>
              <a:t>The query traverses the complete meta-data graph, starting with the section. Variables “</a:t>
            </a:r>
            <a:r>
              <a:rPr lang="en-US" sz="1400" b="1" dirty="0">
                <a:solidFill>
                  <a:srgbClr val="7030A0"/>
                </a:solidFill>
              </a:rPr>
              <a:t>?</a:t>
            </a:r>
            <a:r>
              <a:rPr lang="en-US" sz="1400" dirty="0"/>
              <a:t>” and object properties perform the joins. </a:t>
            </a:r>
          </a:p>
        </p:txBody>
      </p:sp>
      <p:sp>
        <p:nvSpPr>
          <p:cNvPr id="8" name="TextBox 7"/>
          <p:cNvSpPr txBox="1"/>
          <p:nvPr/>
        </p:nvSpPr>
        <p:spPr>
          <a:xfrm>
            <a:off x="5838092" y="1856845"/>
            <a:ext cx="4564185" cy="1415772"/>
          </a:xfrm>
          <a:prstGeom prst="rect">
            <a:avLst/>
          </a:prstGeom>
          <a:noFill/>
        </p:spPr>
        <p:txBody>
          <a:bodyPr wrap="square" rtlCol="0">
            <a:spAutoFit/>
          </a:bodyPr>
          <a:lstStyle/>
          <a:p>
            <a:r>
              <a:rPr lang="en-US" sz="1600" dirty="0">
                <a:solidFill>
                  <a:srgbClr val="00B0F0"/>
                </a:solidFill>
              </a:rPr>
              <a:t>Query Result Set</a:t>
            </a:r>
          </a:p>
          <a:p>
            <a:r>
              <a:rPr lang="en-US" sz="1400" dirty="0"/>
              <a:t>The query is a star “</a:t>
            </a:r>
            <a:r>
              <a:rPr lang="en-US" sz="1400" b="1" dirty="0">
                <a:solidFill>
                  <a:srgbClr val="7030A0"/>
                </a:solidFill>
              </a:rPr>
              <a:t>*</a:t>
            </a:r>
            <a:r>
              <a:rPr lang="en-US" sz="1400" dirty="0"/>
              <a:t>”, so all query variables show in the result set. The query can be customized to include more or even all sections. (modify or omit the </a:t>
            </a:r>
            <a:r>
              <a:rPr lang="en-US" sz="1400" dirty="0">
                <a:solidFill>
                  <a:srgbClr val="7030A0"/>
                </a:solidFill>
              </a:rPr>
              <a:t>BIND</a:t>
            </a:r>
            <a:r>
              <a:rPr lang="en-US" sz="1400" dirty="0"/>
              <a:t> statement). Because everything is a triple within the ontology, we have a whole meta-data repository at hand.</a:t>
            </a:r>
          </a:p>
        </p:txBody>
      </p:sp>
    </p:spTree>
    <p:extLst>
      <p:ext uri="{BB962C8B-B14F-4D97-AF65-F5344CB8AC3E}">
        <p14:creationId xmlns:p14="http://schemas.microsoft.com/office/powerpoint/2010/main" val="539540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Asserting the mapped triples</a:t>
            </a:r>
          </a:p>
        </p:txBody>
      </p:sp>
      <p:sp>
        <p:nvSpPr>
          <p:cNvPr id="4" name="Footer Placeholder 3"/>
          <p:cNvSpPr>
            <a:spLocks noGrp="1"/>
          </p:cNvSpPr>
          <p:nvPr>
            <p:ph type="ftr" sz="quarter" idx="11"/>
          </p:nvPr>
        </p:nvSpPr>
        <p:spPr/>
        <p:txBody>
          <a:bodyPr/>
          <a:lstStyle/>
          <a:p>
            <a:r>
              <a:rPr lang="en-US" dirty="0"/>
              <a:t>Jayzed Data Models © 2016</a:t>
            </a:r>
          </a:p>
        </p:txBody>
      </p:sp>
      <p:sp>
        <p:nvSpPr>
          <p:cNvPr id="3" name="TextBox 2"/>
          <p:cNvSpPr txBox="1"/>
          <p:nvPr/>
        </p:nvSpPr>
        <p:spPr>
          <a:xfrm>
            <a:off x="838200" y="2086846"/>
            <a:ext cx="4335585" cy="2031325"/>
          </a:xfrm>
          <a:prstGeom prst="rect">
            <a:avLst/>
          </a:prstGeom>
          <a:noFill/>
        </p:spPr>
        <p:txBody>
          <a:bodyPr wrap="square" rtlCol="0">
            <a:spAutoFit/>
          </a:bodyPr>
          <a:lstStyle/>
          <a:p>
            <a:r>
              <a:rPr lang="en-US" sz="1400" dirty="0">
                <a:solidFill>
                  <a:srgbClr val="00B050"/>
                </a:solidFill>
              </a:rPr>
              <a:t>Dynamic/volatile Data should be </a:t>
            </a:r>
            <a:r>
              <a:rPr lang="en-US" sz="1400" b="1" dirty="0">
                <a:solidFill>
                  <a:srgbClr val="00B050"/>
                </a:solidFill>
              </a:rPr>
              <a:t>inferred at runtime</a:t>
            </a:r>
          </a:p>
          <a:p>
            <a:r>
              <a:rPr lang="en-US" sz="1400" dirty="0"/>
              <a:t>An ontology that needs the populated sections and paragraphs can simply import the mapping file. </a:t>
            </a:r>
          </a:p>
          <a:p>
            <a:r>
              <a:rPr lang="en-US" sz="1400" dirty="0"/>
              <a:t>That means the mapping rules will be executed every time we invoke the reasoner. This is desired for volatile information. The triples are temporary and ‘lost’ when we close the file. Dynamic strategies keep the target ontology in sync with the source. The cost is computing time of the inference engine.</a:t>
            </a:r>
          </a:p>
        </p:txBody>
      </p:sp>
      <p:sp>
        <p:nvSpPr>
          <p:cNvPr id="6" name="TextBox 5"/>
          <p:cNvSpPr txBox="1"/>
          <p:nvPr/>
        </p:nvSpPr>
        <p:spPr>
          <a:xfrm>
            <a:off x="6030301" y="2086846"/>
            <a:ext cx="4810370" cy="3323987"/>
          </a:xfrm>
          <a:prstGeom prst="rect">
            <a:avLst/>
          </a:prstGeom>
          <a:noFill/>
        </p:spPr>
        <p:txBody>
          <a:bodyPr wrap="square" rtlCol="0">
            <a:spAutoFit/>
          </a:bodyPr>
          <a:lstStyle/>
          <a:p>
            <a:r>
              <a:rPr lang="en-US" sz="1400" dirty="0"/>
              <a:t>For CFR we assert the triples to a new file:</a:t>
            </a:r>
            <a:br>
              <a:rPr lang="en-US" sz="1400" dirty="0"/>
            </a:br>
            <a:r>
              <a:rPr lang="en-US" sz="1400" b="1" dirty="0"/>
              <a:t>FRO_CFR_Title_12_Part_275.tll</a:t>
            </a:r>
          </a:p>
          <a:p>
            <a:endParaRPr lang="en-US" sz="1400" dirty="0"/>
          </a:p>
          <a:p>
            <a:r>
              <a:rPr lang="en-US" sz="1400" dirty="0"/>
              <a:t>All ontology environments have routines to export inferences, results to a new graph. A challenge is to separate wanted from unwanted inferences. See our earlier example, </a:t>
            </a:r>
            <a:br>
              <a:rPr lang="en-US" sz="1400" dirty="0"/>
            </a:br>
            <a:r>
              <a:rPr lang="en-US" sz="1400" dirty="0"/>
              <a:t>fro-cfr-t17-p275:r-1-17-3, the Private Fund Adviser paragraph: </a:t>
            </a:r>
          </a:p>
          <a:p>
            <a:pPr marL="285750" indent="-285750">
              <a:buFont typeface="Arial" panose="020B0604020202020204" pitchFamily="34" charset="0"/>
              <a:buChar char="•"/>
            </a:pPr>
            <a:r>
              <a:rPr lang="en-US" sz="1400" dirty="0"/>
              <a:t>We only want the rules output, new FRO class instances and their properties.</a:t>
            </a:r>
          </a:p>
          <a:p>
            <a:pPr marL="285750" indent="-285750">
              <a:buFont typeface="Arial" panose="020B0604020202020204" pitchFamily="34" charset="0"/>
              <a:buChar char="•"/>
            </a:pPr>
            <a:r>
              <a:rPr lang="en-US" sz="1400" dirty="0"/>
              <a:t>We do not want derived inferences, like subsumption to parent classes and properties. They should be inferred in the target ontology, because the target schema may change.</a:t>
            </a:r>
          </a:p>
          <a:p>
            <a:r>
              <a:rPr lang="en-US" sz="1400" dirty="0"/>
              <a:t>For the Financial Regulation Ontology, we explicitly move triples using SPARQL Motion. </a:t>
            </a:r>
          </a:p>
        </p:txBody>
      </p:sp>
      <p:sp>
        <p:nvSpPr>
          <p:cNvPr id="9" name="TextBox 8"/>
          <p:cNvSpPr txBox="1"/>
          <p:nvPr/>
        </p:nvSpPr>
        <p:spPr>
          <a:xfrm>
            <a:off x="763954" y="1199419"/>
            <a:ext cx="10693478" cy="369332"/>
          </a:xfrm>
          <a:prstGeom prst="rect">
            <a:avLst/>
          </a:prstGeom>
          <a:noFill/>
        </p:spPr>
        <p:txBody>
          <a:bodyPr wrap="square" rtlCol="0">
            <a:spAutoFit/>
          </a:bodyPr>
          <a:lstStyle/>
          <a:p>
            <a:r>
              <a:rPr lang="en-US" dirty="0">
                <a:solidFill>
                  <a:srgbClr val="00B0F0"/>
                </a:solidFill>
              </a:rPr>
              <a:t>The populated FRO instances are still inferences. To make them permanent, we assert them to the target file.</a:t>
            </a:r>
            <a:endParaRPr lang="en-US" dirty="0"/>
          </a:p>
        </p:txBody>
      </p:sp>
      <p:sp>
        <p:nvSpPr>
          <p:cNvPr id="10" name="TextBox 9"/>
          <p:cNvSpPr txBox="1"/>
          <p:nvPr/>
        </p:nvSpPr>
        <p:spPr>
          <a:xfrm>
            <a:off x="838199" y="4383695"/>
            <a:ext cx="4335585" cy="1815882"/>
          </a:xfrm>
          <a:prstGeom prst="rect">
            <a:avLst/>
          </a:prstGeom>
          <a:noFill/>
        </p:spPr>
        <p:txBody>
          <a:bodyPr wrap="square" rtlCol="0">
            <a:spAutoFit/>
          </a:bodyPr>
          <a:lstStyle/>
          <a:p>
            <a:r>
              <a:rPr lang="en-US" sz="1400" dirty="0">
                <a:solidFill>
                  <a:srgbClr val="00B050"/>
                </a:solidFill>
              </a:rPr>
              <a:t>Static and slowly changing data should be </a:t>
            </a:r>
            <a:r>
              <a:rPr lang="en-US" sz="1400" b="1" dirty="0">
                <a:solidFill>
                  <a:srgbClr val="00B050"/>
                </a:solidFill>
              </a:rPr>
              <a:t>asserted</a:t>
            </a:r>
          </a:p>
          <a:p>
            <a:r>
              <a:rPr lang="en-US" sz="1400" dirty="0"/>
              <a:t>For data that does not change often, we don’t want to spent reasoner time. This pertains to static reference data, transactions, and history.</a:t>
            </a:r>
          </a:p>
          <a:p>
            <a:r>
              <a:rPr lang="en-US" sz="1400" dirty="0"/>
              <a:t>The reasoner does not have to re-compute the transformation rules. The triples are permanent. This means that changes to the source are not reflected in the target ontology automatically.</a:t>
            </a:r>
          </a:p>
        </p:txBody>
      </p:sp>
    </p:spTree>
    <p:extLst>
      <p:ext uri="{BB962C8B-B14F-4D97-AF65-F5344CB8AC3E}">
        <p14:creationId xmlns:p14="http://schemas.microsoft.com/office/powerpoint/2010/main" val="313315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SPARQL Motion – scripting language</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sp>
        <p:nvSpPr>
          <p:cNvPr id="5" name="Rectangle 4"/>
          <p:cNvSpPr/>
          <p:nvPr/>
        </p:nvSpPr>
        <p:spPr>
          <a:xfrm>
            <a:off x="828430" y="1198881"/>
            <a:ext cx="10012241" cy="646331"/>
          </a:xfrm>
          <a:prstGeom prst="rect">
            <a:avLst/>
          </a:prstGeom>
        </p:spPr>
        <p:txBody>
          <a:bodyPr wrap="square">
            <a:spAutoFit/>
          </a:bodyPr>
          <a:lstStyle/>
          <a:p>
            <a:r>
              <a:rPr lang="en-US" dirty="0">
                <a:solidFill>
                  <a:srgbClr val="00B0F0"/>
                </a:solidFill>
              </a:rPr>
              <a:t>“SPARQLMotion is an RDF-based scripting language with a graphical notation to describe data processing pipelines.”</a:t>
            </a:r>
            <a:r>
              <a:rPr lang="en-US" baseline="30000" dirty="0">
                <a:solidFill>
                  <a:srgbClr val="00B0F0"/>
                </a:solidFill>
                <a:hlinkClick r:id="rId2" action="ppaction://hlinksldjump"/>
              </a:rPr>
              <a:t>3</a:t>
            </a:r>
            <a:endParaRPr lang="en-US" baseline="30000" dirty="0">
              <a:solidFill>
                <a:srgbClr val="00B0F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815" y="3432724"/>
            <a:ext cx="3223260" cy="2788920"/>
          </a:xfrm>
          <a:prstGeom prst="rect">
            <a:avLst/>
          </a:prstGeom>
        </p:spPr>
      </p:pic>
      <p:sp>
        <p:nvSpPr>
          <p:cNvPr id="7" name="Rectangle 6"/>
          <p:cNvSpPr/>
          <p:nvPr/>
        </p:nvSpPr>
        <p:spPr>
          <a:xfrm>
            <a:off x="828430" y="1845212"/>
            <a:ext cx="4642339" cy="1569660"/>
          </a:xfrm>
          <a:prstGeom prst="rect">
            <a:avLst/>
          </a:prstGeom>
        </p:spPr>
        <p:txBody>
          <a:bodyPr wrap="square">
            <a:spAutoFit/>
          </a:bodyPr>
          <a:lstStyle/>
          <a:p>
            <a:r>
              <a:rPr lang="en-US" sz="1200" dirty="0"/>
              <a:t>“The basic idea of SPARQLMotion is that individual processing steps can be connected, so that the output of one step is used as input to the next. RDF graphs are the basic data structure that is passed between the steps, but named variables pointing to RDF nodes and XML documents can also be passed between steps. The behavior of each module is typically driven by SPARQL queries, for example to iterate through result sets, to construct new RDF triples and to perform updates to RDF data sources.” </a:t>
            </a:r>
            <a:r>
              <a:rPr lang="en-US" sz="1200" dirty="0">
                <a:hlinkClick r:id="rId4"/>
              </a:rPr>
              <a:t>http://sparqlmotion.org/</a:t>
            </a:r>
            <a:r>
              <a:rPr lang="en-US" sz="1200" dirty="0"/>
              <a:t>  </a:t>
            </a:r>
          </a:p>
        </p:txBody>
      </p:sp>
      <p:sp>
        <p:nvSpPr>
          <p:cNvPr id="8" name="Rectangle 7"/>
          <p:cNvSpPr/>
          <p:nvPr/>
        </p:nvSpPr>
        <p:spPr>
          <a:xfrm>
            <a:off x="828430" y="3442915"/>
            <a:ext cx="4642339" cy="2954655"/>
          </a:xfrm>
          <a:prstGeom prst="rect">
            <a:avLst/>
          </a:prstGeom>
        </p:spPr>
        <p:txBody>
          <a:bodyPr wrap="square">
            <a:spAutoFit/>
          </a:bodyPr>
          <a:lstStyle/>
          <a:p>
            <a:r>
              <a:rPr lang="en-US" sz="1200" dirty="0"/>
              <a:t>SPARQL Motion is quite powerful and flexible – similar to ETL environments. The diagram shows a subset of the script to load the CFR rule inferences. </a:t>
            </a:r>
          </a:p>
          <a:p>
            <a:endParaRPr lang="en-US" sz="1200" dirty="0"/>
          </a:p>
          <a:p>
            <a:r>
              <a:rPr lang="en-US" sz="1200" dirty="0"/>
              <a:t>Input for the script is an import of the CFR mapping file with inferences.</a:t>
            </a:r>
          </a:p>
          <a:p>
            <a:endParaRPr lang="en-US" sz="1200" dirty="0"/>
          </a:p>
          <a:p>
            <a:r>
              <a:rPr lang="en-US" sz="1200" dirty="0"/>
              <a:t>RDF Processing elements are SPARQL CONSTRUCT statements that operate on the input triples. For example:</a:t>
            </a:r>
          </a:p>
          <a:p>
            <a:r>
              <a:rPr lang="en-US" sz="1050" b="1" dirty="0">
                <a:solidFill>
                  <a:srgbClr val="800080"/>
                </a:solidFill>
              </a:rPr>
              <a:t>CONSTRUCT {</a:t>
            </a:r>
          </a:p>
          <a:p>
            <a:r>
              <a:rPr lang="en-US" sz="1050" dirty="0"/>
              <a:t>    </a:t>
            </a:r>
            <a:r>
              <a:rPr lang="en-US" sz="1050" dirty="0">
                <a:solidFill>
                  <a:srgbClr val="000080"/>
                </a:solidFill>
              </a:rPr>
              <a:t>?section a fro-cfr:CFR_Section .</a:t>
            </a:r>
            <a:r>
              <a:rPr lang="en-US" sz="1050" dirty="0"/>
              <a:t>}</a:t>
            </a:r>
          </a:p>
          <a:p>
            <a:r>
              <a:rPr lang="en-US" sz="1050" b="1" dirty="0">
                <a:solidFill>
                  <a:srgbClr val="800080"/>
                </a:solidFill>
              </a:rPr>
              <a:t>WHERE {</a:t>
            </a:r>
          </a:p>
          <a:p>
            <a:r>
              <a:rPr lang="en-US" sz="1050" dirty="0"/>
              <a:t>    </a:t>
            </a:r>
            <a:r>
              <a:rPr lang="en-US" sz="1050" dirty="0">
                <a:solidFill>
                  <a:srgbClr val="000080"/>
                </a:solidFill>
              </a:rPr>
              <a:t>?section a fro-cfr:CFR_Section</a:t>
            </a:r>
            <a:br>
              <a:rPr lang="en-US" sz="1200" dirty="0"/>
            </a:br>
            <a:r>
              <a:rPr lang="en-US" sz="1200" dirty="0"/>
              <a:t> The constructed triples become input for the next step.</a:t>
            </a:r>
          </a:p>
          <a:p>
            <a:endParaRPr lang="en-US" sz="1200" dirty="0"/>
          </a:p>
          <a:p>
            <a:r>
              <a:rPr lang="en-US" sz="1200" dirty="0"/>
              <a:t>The final Export step specifies to write the output to </a:t>
            </a:r>
            <a:r>
              <a:rPr lang="en-US" sz="1200" dirty="0">
                <a:hlinkClick r:id="rId5"/>
              </a:rPr>
              <a:t>FRO_CFR_Title_17_Part275.ttl</a:t>
            </a:r>
            <a:endParaRPr lang="en-US" sz="1200" dirty="0"/>
          </a:p>
        </p:txBody>
      </p:sp>
      <p:sp>
        <p:nvSpPr>
          <p:cNvPr id="11" name="Rectangle 10"/>
          <p:cNvSpPr/>
          <p:nvPr/>
        </p:nvSpPr>
        <p:spPr>
          <a:xfrm>
            <a:off x="6181969" y="1736068"/>
            <a:ext cx="6096000" cy="1200329"/>
          </a:xfrm>
          <a:prstGeom prst="rect">
            <a:avLst/>
          </a:prstGeom>
        </p:spPr>
        <p:txBody>
          <a:bodyPr>
            <a:spAutoFit/>
          </a:bodyPr>
          <a:lstStyle/>
          <a:p>
            <a:r>
              <a:rPr lang="en-US" sz="1200" b="1" dirty="0">
                <a:solidFill>
                  <a:srgbClr val="800080"/>
                </a:solidFill>
                <a:latin typeface="Segoe UI" panose="020B0502040204020203" pitchFamily="34" charset="0"/>
              </a:rPr>
              <a:t>CONSTRUCT {</a:t>
            </a:r>
          </a:p>
          <a:p>
            <a:r>
              <a:rPr lang="en-US" sz="1200" dirty="0">
                <a:latin typeface="Segoe UI" panose="020B0502040204020203" pitchFamily="34" charset="0"/>
              </a:rPr>
              <a:t>    </a:t>
            </a:r>
            <a:r>
              <a:rPr lang="en-US" sz="1200" dirty="0">
                <a:solidFill>
                  <a:srgbClr val="000080"/>
                </a:solidFill>
                <a:latin typeface="Segoe UI" panose="020B0502040204020203" pitchFamily="34" charset="0"/>
              </a:rPr>
              <a:t>?section a fro-cfr:CFR_Section .</a:t>
            </a:r>
          </a:p>
          <a:p>
            <a:r>
              <a:rPr lang="en-US" sz="1200" dirty="0">
                <a:latin typeface="Segoe UI" panose="020B0502040204020203" pitchFamily="34" charset="0"/>
              </a:rPr>
              <a:t>}</a:t>
            </a:r>
          </a:p>
          <a:p>
            <a:r>
              <a:rPr lang="en-US" sz="1200" b="1" dirty="0">
                <a:solidFill>
                  <a:srgbClr val="800080"/>
                </a:solidFill>
                <a:latin typeface="Segoe UI" panose="020B0502040204020203" pitchFamily="34" charset="0"/>
              </a:rPr>
              <a:t>WHERE {</a:t>
            </a:r>
          </a:p>
          <a:p>
            <a:r>
              <a:rPr lang="en-US" sz="1200" dirty="0">
                <a:latin typeface="Segoe UI" panose="020B0502040204020203" pitchFamily="34" charset="0"/>
              </a:rPr>
              <a:t>    </a:t>
            </a:r>
            <a:r>
              <a:rPr lang="en-US" sz="1200" dirty="0">
                <a:solidFill>
                  <a:srgbClr val="000080"/>
                </a:solidFill>
                <a:latin typeface="Segoe UI" panose="020B0502040204020203" pitchFamily="34" charset="0"/>
              </a:rPr>
              <a:t>?section a fro-cfr:CFR_Section .</a:t>
            </a:r>
          </a:p>
          <a:p>
            <a:r>
              <a:rPr lang="en-US" sz="1200" dirty="0">
                <a:latin typeface="Segoe UI" panose="020B0502040204020203" pitchFamily="34" charset="0"/>
              </a:rPr>
              <a:t>}</a:t>
            </a:r>
            <a:endParaRPr lang="en-US" sz="1200" dirty="0"/>
          </a:p>
        </p:txBody>
      </p:sp>
    </p:spTree>
    <p:extLst>
      <p:ext uri="{BB962C8B-B14F-4D97-AF65-F5344CB8AC3E}">
        <p14:creationId xmlns:p14="http://schemas.microsoft.com/office/powerpoint/2010/main" val="2200197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Querying the Code of Federal Regulations</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sp>
        <p:nvSpPr>
          <p:cNvPr id="5" name="Rectangle 4"/>
          <p:cNvSpPr/>
          <p:nvPr/>
        </p:nvSpPr>
        <p:spPr>
          <a:xfrm>
            <a:off x="5756951" y="2260541"/>
            <a:ext cx="5551911" cy="3785652"/>
          </a:xfrm>
          <a:prstGeom prst="rect">
            <a:avLst/>
          </a:prstGeom>
        </p:spPr>
        <p:txBody>
          <a:bodyPr wrap="square">
            <a:spAutoFit/>
          </a:bodyPr>
          <a:lstStyle/>
          <a:p>
            <a:r>
              <a:rPr lang="en-US" sz="1000" dirty="0">
                <a:solidFill>
                  <a:srgbClr val="800080"/>
                </a:solidFill>
                <a:latin typeface="Courier New" panose="02070309020205020404" pitchFamily="49" charset="0"/>
                <a:cs typeface="Courier New" panose="02070309020205020404" pitchFamily="49" charset="0"/>
              </a:rPr>
              <a:t>SELECT *</a:t>
            </a:r>
          </a:p>
          <a:p>
            <a:r>
              <a:rPr lang="en-US" sz="1000" dirty="0">
                <a:solidFill>
                  <a:srgbClr val="800080"/>
                </a:solidFill>
                <a:latin typeface="Courier New" panose="02070309020205020404" pitchFamily="49" charset="0"/>
                <a:cs typeface="Courier New" panose="02070309020205020404" pitchFamily="49" charset="0"/>
              </a:rPr>
              <a:t>WHERE {</a:t>
            </a:r>
          </a:p>
          <a:p>
            <a:r>
              <a:rPr lang="en-US" sz="1000" dirty="0">
                <a:solidFill>
                  <a:srgbClr val="000080"/>
                </a:solidFill>
                <a:latin typeface="Courier New" panose="02070309020205020404" pitchFamily="49" charset="0"/>
                <a:cs typeface="Courier New" panose="02070309020205020404" pitchFamily="49" charset="0"/>
              </a:rPr>
              <a:t>   ?edition fro-leg-ref:hasEditionText ?edition_text .</a:t>
            </a:r>
          </a:p>
          <a:p>
            <a:r>
              <a:rPr lang="en-US" sz="1000" dirty="0">
                <a:solidFill>
                  <a:srgbClr val="000080"/>
                </a:solidFill>
                <a:latin typeface="Courier New" panose="02070309020205020404" pitchFamily="49" charset="0"/>
                <a:cs typeface="Courier New" panose="02070309020205020404" pitchFamily="49" charset="0"/>
              </a:rPr>
              <a:t>   ?edition lkif-mereo:member ?title .</a:t>
            </a:r>
          </a:p>
          <a:p>
            <a:r>
              <a:rPr lang="en-US" sz="1000" dirty="0">
                <a:solidFill>
                  <a:srgbClr val="000080"/>
                </a:solidFill>
                <a:latin typeface="Courier New" panose="02070309020205020404" pitchFamily="49" charset="0"/>
                <a:cs typeface="Courier New" panose="02070309020205020404" pitchFamily="49" charset="0"/>
              </a:rPr>
              <a:t>   ?title fro-leg-ref:hasTitleText ?title_text .</a:t>
            </a:r>
          </a:p>
          <a:p>
            <a:r>
              <a:rPr lang="en-US" sz="1000" dirty="0">
                <a:solidFill>
                  <a:srgbClr val="000080"/>
                </a:solidFill>
                <a:latin typeface="Courier New" panose="02070309020205020404" pitchFamily="49" charset="0"/>
                <a:cs typeface="Courier New" panose="02070309020205020404" pitchFamily="49" charset="0"/>
              </a:rPr>
              <a:t>   ?chapter fro-cfr:hasChapterText ?chapter_text . </a:t>
            </a:r>
          </a:p>
          <a:p>
            <a:r>
              <a:rPr lang="en-US" sz="1000" dirty="0">
                <a:solidFill>
                  <a:srgbClr val="000080"/>
                </a:solidFill>
                <a:latin typeface="Courier New" panose="02070309020205020404" pitchFamily="49" charset="0"/>
                <a:cs typeface="Courier New" panose="02070309020205020404" pitchFamily="49" charset="0"/>
              </a:rPr>
              <a:t>   ?part fro-leg-ref:divides ?chapter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?part fro-cfr:hasPartText ?part_text .</a:t>
            </a:r>
          </a:p>
          <a:p>
            <a:r>
              <a:rPr lang="en-US" sz="1000" dirty="0">
                <a:solidFill>
                  <a:srgbClr val="000080"/>
                </a:solidFill>
                <a:latin typeface="Courier New" panose="02070309020205020404" pitchFamily="49" charset="0"/>
                <a:cs typeface="Courier New" panose="02070309020205020404" pitchFamily="49" charset="0"/>
              </a:rPr>
              <a:t>   ?section fro-leg-ref:divides ?part ;</a:t>
            </a:r>
          </a:p>
          <a:p>
            <a:r>
              <a:rPr lang="en-US" sz="1000" dirty="0">
                <a:latin typeface="Courier New" panose="02070309020205020404" pitchFamily="49" charset="0"/>
                <a:cs typeface="Courier New" panose="02070309020205020404" pitchFamily="49" charset="0"/>
              </a:rPr>
              <a:t>            fro-leg-ref:hasSequenceNumber </a:t>
            </a:r>
            <a:r>
              <a:rPr lang="en-US" sz="1000" dirty="0">
                <a:solidFill>
                  <a:srgbClr val="000080"/>
                </a:solidFill>
                <a:latin typeface="Courier New" panose="02070309020205020404" pitchFamily="49" charset="0"/>
                <a:cs typeface="Courier New" panose="02070309020205020404" pitchFamily="49" charset="0"/>
              </a:rPr>
              <a:t>?sectionSequence ;</a:t>
            </a:r>
          </a:p>
          <a:p>
            <a:r>
              <a:rPr lang="en-US" sz="1000" dirty="0">
                <a:latin typeface="Courier New" panose="02070309020205020404" pitchFamily="49" charset="0"/>
                <a:cs typeface="Courier New" panose="02070309020205020404" pitchFamily="49" charset="0"/>
              </a:rPr>
              <a:t>            fro-cfr:hasSectionNumber </a:t>
            </a:r>
            <a:r>
              <a:rPr lang="en-US" sz="1000" dirty="0">
                <a:solidFill>
                  <a:srgbClr val="000080"/>
                </a:solidFill>
                <a:latin typeface="Courier New" panose="02070309020205020404" pitchFamily="49" charset="0"/>
                <a:cs typeface="Courier New" panose="02070309020205020404" pitchFamily="49" charset="0"/>
              </a:rPr>
              <a:t>?sectionNumber ;</a:t>
            </a:r>
          </a:p>
          <a:p>
            <a:r>
              <a:rPr lang="en-US" sz="1000" dirty="0">
                <a:latin typeface="Courier New" panose="02070309020205020404" pitchFamily="49" charset="0"/>
                <a:cs typeface="Courier New" panose="02070309020205020404" pitchFamily="49" charset="0"/>
              </a:rPr>
              <a:t>            fro-leg-ref:hasSourceInstance </a:t>
            </a:r>
            <a:r>
              <a:rPr lang="en-US" sz="1000" dirty="0">
                <a:solidFill>
                  <a:srgbClr val="000080"/>
                </a:solidFill>
                <a:latin typeface="Courier New" panose="02070309020205020404" pitchFamily="49" charset="0"/>
                <a:cs typeface="Courier New" panose="02070309020205020404" pitchFamily="49" charset="0"/>
              </a:rPr>
              <a:t>?section_source ;</a:t>
            </a:r>
          </a:p>
          <a:p>
            <a:r>
              <a:rPr lang="en-US" sz="1000" dirty="0">
                <a:latin typeface="Courier New" panose="02070309020205020404" pitchFamily="49" charset="0"/>
                <a:cs typeface="Courier New" panose="02070309020205020404" pitchFamily="49" charset="0"/>
              </a:rPr>
              <a:t>            fro-cfr:hasSectionSubject </a:t>
            </a:r>
            <a:r>
              <a:rPr lang="en-US" sz="1000" dirty="0">
                <a:solidFill>
                  <a:srgbClr val="000080"/>
                </a:solidFill>
                <a:latin typeface="Courier New" panose="02070309020205020404" pitchFamily="49" charset="0"/>
                <a:cs typeface="Courier New" panose="02070309020205020404" pitchFamily="49" charset="0"/>
              </a:rPr>
              <a:t>?sectionSubject .</a:t>
            </a:r>
          </a:p>
          <a:p>
            <a:r>
              <a:rPr lang="en-US" sz="1000" dirty="0">
                <a:latin typeface="Courier New" panose="02070309020205020404" pitchFamily="49" charset="0"/>
                <a:cs typeface="Courier New" panose="02070309020205020404" pitchFamily="49" charset="0"/>
              </a:rPr>
              <a:t>   </a:t>
            </a:r>
            <a:r>
              <a:rPr lang="en-US" sz="1000" dirty="0">
                <a:solidFill>
                  <a:srgbClr val="800080"/>
                </a:solidFill>
                <a:latin typeface="Courier New" panose="02070309020205020404" pitchFamily="49" charset="0"/>
                <a:cs typeface="Courier New" panose="02070309020205020404" pitchFamily="49" charset="0"/>
              </a:rPr>
              <a:t>OPTIONAL {</a:t>
            </a:r>
            <a:r>
              <a:rPr lang="en-US" sz="1000" dirty="0">
                <a:solidFill>
                  <a:srgbClr val="000080"/>
                </a:solidFill>
                <a:latin typeface="Courier New" panose="02070309020205020404" pitchFamily="49" charset="0"/>
                <a:cs typeface="Courier New" panose="02070309020205020404" pitchFamily="49" charset="0"/>
              </a:rPr>
              <a:t>?section fro-cfr:hasSectionCitation ?sectionCitation  . } </a:t>
            </a:r>
          </a:p>
          <a:p>
            <a:r>
              <a:rPr lang="en-US" sz="1000" dirty="0">
                <a:solidFill>
                  <a:srgbClr val="800080"/>
                </a:solidFill>
                <a:latin typeface="Courier New" panose="02070309020205020404" pitchFamily="49" charset="0"/>
                <a:cs typeface="Courier New" panose="02070309020205020404" pitchFamily="49" charset="0"/>
              </a:rPr>
              <a:t>   OPTIONAL { </a:t>
            </a:r>
            <a:r>
              <a:rPr lang="en-US" sz="1000" dirty="0">
                <a:solidFill>
                  <a:srgbClr val="000080"/>
                </a:solidFill>
                <a:latin typeface="Courier New" panose="02070309020205020404" pitchFamily="49" charset="0"/>
                <a:cs typeface="Courier New" panose="02070309020205020404" pitchFamily="49" charset="0"/>
              </a:rPr>
              <a:t>?section fro-leg-ref:refers_toNote ?note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?note a fro-cfr:CFR_Note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?note fro-cfr:hasNoteText ?note_text . }</a:t>
            </a:r>
          </a:p>
          <a:p>
            <a:r>
              <a:rPr lang="en-US" sz="1000" dirty="0">
                <a:solidFill>
                  <a:srgbClr val="000080"/>
                </a:solidFill>
                <a:latin typeface="Courier New" panose="02070309020205020404" pitchFamily="49" charset="0"/>
                <a:cs typeface="Courier New" panose="02070309020205020404" pitchFamily="49" charset="0"/>
              </a:rPr>
              <a:t>   ?para fro-leg-ref:divides ?section ;</a:t>
            </a:r>
          </a:p>
          <a:p>
            <a:r>
              <a:rPr lang="en-US" sz="1000" dirty="0">
                <a:latin typeface="Courier New" panose="02070309020205020404" pitchFamily="49" charset="0"/>
                <a:cs typeface="Courier New" panose="02070309020205020404" pitchFamily="49" charset="0"/>
              </a:rPr>
              <a:t>         fro-leg-ref:hasSequenceNumber </a:t>
            </a:r>
            <a:r>
              <a:rPr lang="en-US" sz="1000" dirty="0">
                <a:solidFill>
                  <a:srgbClr val="000080"/>
                </a:solidFill>
                <a:latin typeface="Courier New" panose="02070309020205020404" pitchFamily="49" charset="0"/>
                <a:cs typeface="Courier New" panose="02070309020205020404" pitchFamily="49" charset="0"/>
              </a:rPr>
              <a:t>?paraIndex ;</a:t>
            </a:r>
          </a:p>
          <a:p>
            <a:r>
              <a:rPr lang="en-US" sz="1000" dirty="0">
                <a:latin typeface="Courier New" panose="02070309020205020404" pitchFamily="49" charset="0"/>
                <a:cs typeface="Courier New" panose="02070309020205020404" pitchFamily="49" charset="0"/>
              </a:rPr>
              <a:t>         fro-leg-ref:hasSourceInstance </a:t>
            </a:r>
            <a:r>
              <a:rPr lang="en-US" sz="1000" dirty="0">
                <a:solidFill>
                  <a:srgbClr val="000080"/>
                </a:solidFill>
                <a:latin typeface="Courier New" panose="02070309020205020404" pitchFamily="49" charset="0"/>
                <a:cs typeface="Courier New" panose="02070309020205020404" pitchFamily="49" charset="0"/>
              </a:rPr>
              <a:t>?para_source ;</a:t>
            </a:r>
          </a:p>
          <a:p>
            <a:r>
              <a:rPr lang="en-US" sz="1000" dirty="0">
                <a:latin typeface="Courier New" panose="02070309020205020404" pitchFamily="49" charset="0"/>
                <a:cs typeface="Courier New" panose="02070309020205020404" pitchFamily="49" charset="0"/>
              </a:rPr>
              <a:t>         fro-cfr:hasParagraphText </a:t>
            </a:r>
            <a:r>
              <a:rPr lang="en-US" sz="1000" dirty="0">
                <a:solidFill>
                  <a:srgbClr val="000080"/>
                </a:solidFill>
                <a:latin typeface="Courier New" panose="02070309020205020404" pitchFamily="49" charset="0"/>
                <a:cs typeface="Courier New" panose="02070309020205020404" pitchFamily="49" charset="0"/>
              </a:rPr>
              <a:t>?paraText .</a:t>
            </a:r>
          </a:p>
          <a:p>
            <a:r>
              <a:rPr lang="en-US" sz="1000" dirty="0">
                <a:latin typeface="Courier New" panose="02070309020205020404" pitchFamily="49" charset="0"/>
                <a:cs typeface="Courier New" panose="02070309020205020404" pitchFamily="49" charset="0"/>
              </a:rPr>
              <a:t>   </a:t>
            </a:r>
            <a:r>
              <a:rPr lang="en-US" sz="1000" dirty="0">
                <a:solidFill>
                  <a:srgbClr val="800080"/>
                </a:solidFill>
                <a:latin typeface="Courier New" panose="02070309020205020404" pitchFamily="49" charset="0"/>
                <a:cs typeface="Courier New" panose="02070309020205020404" pitchFamily="49" charset="0"/>
              </a:rPr>
              <a:t>OPTIONAL {</a:t>
            </a:r>
            <a:r>
              <a:rPr lang="en-US" sz="1000" dirty="0">
                <a:solidFill>
                  <a:srgbClr val="000080"/>
                </a:solidFill>
                <a:latin typeface="Courier New" panose="02070309020205020404" pitchFamily="49" charset="0"/>
                <a:cs typeface="Courier New" panose="02070309020205020404" pitchFamily="49" charset="0"/>
              </a:rPr>
              <a:t>?para fro-cfr:hasParagraphEnumText ?paraEnumText}</a:t>
            </a:r>
          </a:p>
          <a:p>
            <a:r>
              <a:rPr lang="en-US" sz="1000" dirty="0">
                <a:latin typeface="Courier New" panose="02070309020205020404" pitchFamily="49" charset="0"/>
                <a:cs typeface="Courier New" panose="02070309020205020404" pitchFamily="49" charset="0"/>
              </a:rPr>
              <a:t>} </a:t>
            </a:r>
          </a:p>
          <a:p>
            <a:r>
              <a:rPr lang="en-US" sz="1000" dirty="0">
                <a:solidFill>
                  <a:srgbClr val="800080"/>
                </a:solidFill>
                <a:latin typeface="Courier New" panose="02070309020205020404" pitchFamily="49" charset="0"/>
                <a:cs typeface="Courier New" panose="02070309020205020404" pitchFamily="49" charset="0"/>
              </a:rPr>
              <a:t>ORDER BY </a:t>
            </a:r>
            <a:r>
              <a:rPr lang="en-US" sz="1000" dirty="0">
                <a:solidFill>
                  <a:srgbClr val="000080"/>
                </a:solidFill>
                <a:latin typeface="Courier New" panose="02070309020205020404" pitchFamily="49" charset="0"/>
                <a:cs typeface="Courier New" panose="02070309020205020404" pitchFamily="49" charset="0"/>
              </a:rPr>
              <a:t>?sectionSequence  ?paraSequence</a:t>
            </a:r>
            <a:endParaRPr lang="en-US" sz="1000" dirty="0">
              <a:latin typeface="Courier New" panose="02070309020205020404" pitchFamily="49" charset="0"/>
              <a:cs typeface="Courier New" panose="02070309020205020404" pitchFamily="49" charset="0"/>
            </a:endParaRPr>
          </a:p>
        </p:txBody>
      </p:sp>
      <p:sp>
        <p:nvSpPr>
          <p:cNvPr id="6" name="Rectangle 5"/>
          <p:cNvSpPr/>
          <p:nvPr/>
        </p:nvSpPr>
        <p:spPr>
          <a:xfrm>
            <a:off x="863599" y="1248465"/>
            <a:ext cx="10445263" cy="646331"/>
          </a:xfrm>
          <a:prstGeom prst="rect">
            <a:avLst/>
          </a:prstGeom>
        </p:spPr>
        <p:txBody>
          <a:bodyPr wrap="square">
            <a:spAutoFit/>
          </a:bodyPr>
          <a:lstStyle/>
          <a:p>
            <a:r>
              <a:rPr lang="en-US" dirty="0">
                <a:solidFill>
                  <a:srgbClr val="00B0F0"/>
                </a:solidFill>
              </a:rPr>
              <a:t>The CFR “</a:t>
            </a:r>
            <a:r>
              <a:rPr lang="en-US" b="1" dirty="0">
                <a:solidFill>
                  <a:srgbClr val="00B0F0"/>
                </a:solidFill>
              </a:rPr>
              <a:t>everything query</a:t>
            </a:r>
            <a:r>
              <a:rPr lang="en-US" dirty="0">
                <a:solidFill>
                  <a:srgbClr val="00B0F0"/>
                </a:solidFill>
              </a:rPr>
              <a:t>” contains the main Code of Federal Regulations classes and data properties.</a:t>
            </a:r>
          </a:p>
          <a:p>
            <a:r>
              <a:rPr lang="en-US" dirty="0">
                <a:solidFill>
                  <a:srgbClr val="00B0F0"/>
                </a:solidFill>
              </a:rPr>
              <a:t>We use the query to validate the data import for FRO resource files.</a:t>
            </a:r>
            <a:endParaRPr lang="en-US" sz="1600" dirty="0"/>
          </a:p>
        </p:txBody>
      </p:sp>
      <p:sp>
        <p:nvSpPr>
          <p:cNvPr id="12" name="Rectangle 11"/>
          <p:cNvSpPr/>
          <p:nvPr/>
        </p:nvSpPr>
        <p:spPr>
          <a:xfrm>
            <a:off x="863599" y="2260541"/>
            <a:ext cx="4642339" cy="3785652"/>
          </a:xfrm>
          <a:prstGeom prst="rect">
            <a:avLst/>
          </a:prstGeom>
        </p:spPr>
        <p:txBody>
          <a:bodyPr wrap="square">
            <a:spAutoFit/>
          </a:bodyPr>
          <a:lstStyle/>
          <a:p>
            <a:r>
              <a:rPr lang="en-US" sz="1600" dirty="0"/>
              <a:t>The select joins the section with</a:t>
            </a:r>
          </a:p>
          <a:p>
            <a:pPr marL="285750" indent="-285750">
              <a:buFont typeface="Arial" panose="020B0604020202020204" pitchFamily="34" charset="0"/>
              <a:buChar char="•"/>
            </a:pPr>
            <a:r>
              <a:rPr lang="en-US" sz="1600" dirty="0"/>
              <a:t>Reference data</a:t>
            </a:r>
          </a:p>
          <a:p>
            <a:pPr marL="285750" indent="-285750">
              <a:buFont typeface="Arial" panose="020B0604020202020204" pitchFamily="34" charset="0"/>
              <a:buChar char="•"/>
            </a:pPr>
            <a:r>
              <a:rPr lang="en-US" sz="1600" dirty="0"/>
              <a:t>Section sequence number, source instance and subject.</a:t>
            </a:r>
          </a:p>
          <a:p>
            <a:pPr marL="285750" indent="-285750">
              <a:buFont typeface="Arial" panose="020B0604020202020204" pitchFamily="34" charset="0"/>
              <a:buChar char="•"/>
            </a:pPr>
            <a:r>
              <a:rPr lang="en-US" sz="1600" dirty="0"/>
              <a:t>Section Notes and Citation</a:t>
            </a:r>
          </a:p>
          <a:p>
            <a:pPr marL="285750" indent="-285750">
              <a:buFont typeface="Arial" panose="020B0604020202020204" pitchFamily="34" charset="0"/>
              <a:buChar char="•"/>
            </a:pPr>
            <a:r>
              <a:rPr lang="en-US" sz="1600" dirty="0"/>
              <a:t>Paragraph sequence number and text and enumeration text.</a:t>
            </a:r>
          </a:p>
          <a:p>
            <a:r>
              <a:rPr lang="en-US" sz="1600" dirty="0"/>
              <a:t>We sort by section sequence than paragraph sequence.</a:t>
            </a:r>
          </a:p>
          <a:p>
            <a:endParaRPr lang="en-US" sz="1600" dirty="0"/>
          </a:p>
          <a:p>
            <a:r>
              <a:rPr lang="en-US" sz="1600" dirty="0"/>
              <a:t>The query selects (almost) everything in FRO related to the Code of Federal Regulations. Besides validation, we run the query to export data into csv/MS-Excel format. </a:t>
            </a:r>
            <a:r>
              <a:rPr lang="en-US" sz="1600" dirty="0">
                <a:solidFill>
                  <a:srgbClr val="00B0F0"/>
                </a:solidFill>
              </a:rPr>
              <a:t>Query file and Excel are in the website directory: </a:t>
            </a:r>
            <a:r>
              <a:rPr lang="en-US" sz="1600" dirty="0">
                <a:solidFill>
                  <a:srgbClr val="00B0F0"/>
                </a:solidFill>
                <a:hlinkClick r:id="rId2"/>
              </a:rPr>
              <a:t>http://finregont.com/fro/query/</a:t>
            </a:r>
            <a:endParaRPr lang="en-US" sz="1600" dirty="0"/>
          </a:p>
        </p:txBody>
      </p:sp>
    </p:spTree>
    <p:extLst>
      <p:ext uri="{BB962C8B-B14F-4D97-AF65-F5344CB8AC3E}">
        <p14:creationId xmlns:p14="http://schemas.microsoft.com/office/powerpoint/2010/main" val="850370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CFR Section § 275.203(m)-1 query results</a:t>
            </a:r>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graphicFrame>
        <p:nvGraphicFramePr>
          <p:cNvPr id="5" name="Table 4"/>
          <p:cNvGraphicFramePr>
            <a:graphicFrameLocks noGrp="1"/>
          </p:cNvGraphicFramePr>
          <p:nvPr>
            <p:extLst>
              <p:ext uri="{D42A27DB-BD31-4B8C-83A1-F6EECF244321}">
                <p14:modId xmlns:p14="http://schemas.microsoft.com/office/powerpoint/2010/main" val="1835431490"/>
              </p:ext>
            </p:extLst>
          </p:nvPr>
        </p:nvGraphicFramePr>
        <p:xfrm>
          <a:off x="4275015" y="1576008"/>
          <a:ext cx="7328730" cy="4835453"/>
        </p:xfrm>
        <a:graphic>
          <a:graphicData uri="http://schemas.openxmlformats.org/drawingml/2006/table">
            <a:tbl>
              <a:tblPr>
                <a:tableStyleId>{5C22544A-7EE6-4342-B048-85BDC9FD1C3A}</a:tableStyleId>
              </a:tblPr>
              <a:tblGrid>
                <a:gridCol w="1981636">
                  <a:extLst>
                    <a:ext uri="{9D8B030D-6E8A-4147-A177-3AD203B41FA5}">
                      <a16:colId xmlns:a16="http://schemas.microsoft.com/office/drawing/2014/main" val="3114592275"/>
                    </a:ext>
                  </a:extLst>
                </a:gridCol>
                <a:gridCol w="5347094">
                  <a:extLst>
                    <a:ext uri="{9D8B030D-6E8A-4147-A177-3AD203B41FA5}">
                      <a16:colId xmlns:a16="http://schemas.microsoft.com/office/drawing/2014/main" val="3714314662"/>
                    </a:ext>
                  </a:extLst>
                </a:gridCol>
              </a:tblGrid>
              <a:tr h="114499">
                <a:tc>
                  <a:txBody>
                    <a:bodyPr/>
                    <a:lstStyle/>
                    <a:p>
                      <a:pPr algn="l" fontAlgn="b"/>
                      <a:r>
                        <a:rPr lang="en-US" sz="800" b="1" u="none" strike="noStrike" dirty="0">
                          <a:effectLst/>
                        </a:rPr>
                        <a:t>paraEnumText</a:t>
                      </a:r>
                      <a:endParaRPr lang="en-US" sz="800" b="1"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b="1" u="none" strike="noStrike" dirty="0">
                          <a:effectLst/>
                        </a:rPr>
                        <a:t>paraText</a:t>
                      </a:r>
                      <a:endParaRPr lang="en-US" sz="800" b="1"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3932560203"/>
                  </a:ext>
                </a:extLst>
              </a:tr>
              <a:tr h="114499">
                <a:tc>
                  <a:txBody>
                    <a:bodyPr/>
                    <a:lstStyle/>
                    <a:p>
                      <a:pPr algn="l" fontAlgn="b"/>
                      <a:r>
                        <a:rPr lang="en-US" sz="800" u="none" strike="noStrike" dirty="0">
                          <a:effectLst/>
                        </a:rPr>
                        <a:t>United States investment advisers.</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(a)</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2072817542"/>
                  </a:ext>
                </a:extLst>
              </a:tr>
              <a:tr h="319642">
                <a:tc>
                  <a:txBody>
                    <a:bodyPr/>
                    <a:lstStyle/>
                    <a:p>
                      <a:pPr algn="l" fontAlgn="b"/>
                      <a:r>
                        <a:rPr lang="en-US" sz="800" u="none" strike="noStrike" dirty="0">
                          <a:effectLst/>
                        </a:rPr>
                        <a:t>United States investment advisers.</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For purposes of section 203(m) of the Act (15 U.S.C. 80b-3(m)), an investment adviser with its principal office and place of business in the United States is exempt from the requirement to register under section 203 of the Act if the investment adviser:</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3260150563"/>
                  </a:ext>
                </a:extLst>
              </a:tr>
              <a:tr h="114499">
                <a:tc>
                  <a:txBody>
                    <a:bodyPr/>
                    <a:lstStyle/>
                    <a:p>
                      <a:pPr algn="l" fontAlgn="b"/>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(1) Acts solely as an investment adviser to one or more qualifying private funds; and</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3895939784"/>
                  </a:ext>
                </a:extLst>
              </a:tr>
              <a:tr h="114499">
                <a:tc>
                  <a:txBody>
                    <a:bodyPr/>
                    <a:lstStyle/>
                    <a:p>
                      <a:pPr algn="l" fontAlgn="b"/>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(2) Manages private fund assets of less than $150 million.</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782075037"/>
                  </a:ext>
                </a:extLst>
              </a:tr>
              <a:tr h="319642">
                <a:tc>
                  <a:txBody>
                    <a:bodyPr/>
                    <a:lstStyle/>
                    <a:p>
                      <a:pPr algn="l" fontAlgn="b"/>
                      <a:r>
                        <a:rPr lang="en-US" sz="800" u="none" strike="noStrike" dirty="0">
                          <a:effectLst/>
                        </a:rPr>
                        <a:t>Non-United States investment advisers.</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(b)For purposes of section 203(m) of the Act (15 U.S.C. 80b-3(m)), an investment adviser with its principal office and place of business outside of the United States is exempt from the requirement to register under section 203 of the Act if:</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3712896204"/>
                  </a:ext>
                </a:extLst>
              </a:tr>
              <a:tr h="214685">
                <a:tc>
                  <a:txBody>
                    <a:bodyPr/>
                    <a:lstStyle/>
                    <a:p>
                      <a:pPr algn="l" fontAlgn="b"/>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(1) The investment adviser has no client that is a United States person except for one or more qualifying private funds; and</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2294104248"/>
                  </a:ext>
                </a:extLst>
              </a:tr>
              <a:tr h="214685">
                <a:tc>
                  <a:txBody>
                    <a:bodyPr/>
                    <a:lstStyle/>
                    <a:p>
                      <a:pPr algn="l" fontAlgn="b"/>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(2) All assets managed by the investment adviser at a place of business in the United States are solely attributable to private fund assets, the total value of which is less than $150 million.</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504510805"/>
                  </a:ext>
                </a:extLst>
              </a:tr>
              <a:tr h="214685">
                <a:tc>
                  <a:txBody>
                    <a:bodyPr/>
                    <a:lstStyle/>
                    <a:p>
                      <a:pPr algn="l" fontAlgn="b"/>
                      <a:r>
                        <a:rPr lang="en-US" sz="800" u="none" strike="noStrike" dirty="0">
                          <a:effectLst/>
                        </a:rPr>
                        <a:t>Frequency of Calculations.</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(c)For purposes of this section, calculate private fund assets annually, in accordance with General Instruction 15 to Form ADV (§ 279.1 of this chapter).</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1962942046"/>
                  </a:ext>
                </a:extLst>
              </a:tr>
              <a:tr h="114499">
                <a:tc>
                  <a:txBody>
                    <a:bodyPr/>
                    <a:lstStyle/>
                    <a:p>
                      <a:pPr algn="l" fontAlgn="b"/>
                      <a:r>
                        <a:rPr lang="en-US" sz="800" u="none" strike="noStrike" dirty="0">
                          <a:effectLst/>
                        </a:rPr>
                        <a:t>Definitions.</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(d)For purposes of this section:</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3957608177"/>
                  </a:ext>
                </a:extLst>
              </a:tr>
              <a:tr h="114499">
                <a:tc>
                  <a:txBody>
                    <a:bodyPr/>
                    <a:lstStyle/>
                    <a:p>
                      <a:pPr algn="l" fontAlgn="b"/>
                      <a:r>
                        <a:rPr lang="en-US" sz="800" u="none" strike="noStrike" dirty="0">
                          <a:effectLst/>
                        </a:rPr>
                        <a:t>Assets under management</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908449835"/>
                  </a:ext>
                </a:extLst>
              </a:tr>
              <a:tr h="214685">
                <a:tc>
                  <a:txBody>
                    <a:bodyPr/>
                    <a:lstStyle/>
                    <a:p>
                      <a:pPr algn="l" fontAlgn="b"/>
                      <a:r>
                        <a:rPr lang="en-US" sz="800" u="none" strike="noStrike" dirty="0">
                          <a:effectLst/>
                        </a:rPr>
                        <a:t>Assets under management</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means the regulatory assets under management as determined under Item 5.F of Form ADV (§ 279.1 of this chapter).</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202706443"/>
                  </a:ext>
                </a:extLst>
              </a:tr>
              <a:tr h="114499">
                <a:tc>
                  <a:txBody>
                    <a:bodyPr/>
                    <a:lstStyle/>
                    <a:p>
                      <a:pPr algn="l" fontAlgn="b"/>
                      <a:r>
                        <a:rPr lang="en-US" sz="800" u="none" strike="noStrike" dirty="0">
                          <a:effectLst/>
                        </a:rPr>
                        <a:t>Place of business</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(2)has the same meaning as in § 275.222-1(a).</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1136073802"/>
                  </a:ext>
                </a:extLst>
              </a:tr>
              <a:tr h="214685">
                <a:tc>
                  <a:txBody>
                    <a:bodyPr/>
                    <a:lstStyle/>
                    <a:p>
                      <a:pPr algn="l" fontAlgn="b"/>
                      <a:r>
                        <a:rPr lang="en-US" sz="800" u="none" strike="noStrike" dirty="0">
                          <a:effectLst/>
                        </a:rPr>
                        <a:t>Principal office and place of business</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(3)of an investment adviser means the executive office of the investment adviser from which the officers, partners, or managers of the investment</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756716323"/>
                  </a:ext>
                </a:extLst>
              </a:tr>
              <a:tr h="114499">
                <a:tc>
                  <a:txBody>
                    <a:bodyPr/>
                    <a:lstStyle/>
                    <a:p>
                      <a:pPr algn="l" fontAlgn="b"/>
                      <a:r>
                        <a:rPr lang="en-US" sz="800" u="none" strike="noStrike" dirty="0">
                          <a:effectLst/>
                        </a:rPr>
                        <a:t>Principal office and place of business</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adviser direct, control, and coordinate the activities of the investment adviser.</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3983343548"/>
                  </a:ext>
                </a:extLst>
              </a:tr>
              <a:tr h="114499">
                <a:tc>
                  <a:txBody>
                    <a:bodyPr/>
                    <a:lstStyle/>
                    <a:p>
                      <a:pPr algn="l" fontAlgn="b"/>
                      <a:r>
                        <a:rPr lang="en-US" sz="800" u="none" strike="noStrike" dirty="0">
                          <a:effectLst/>
                        </a:rPr>
                        <a:t>Private fund assets</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(4)means the investment adviser's assets under management attributable to a qualifying private fund.</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253056576"/>
                  </a:ext>
                </a:extLst>
              </a:tr>
              <a:tr h="114499">
                <a:tc>
                  <a:txBody>
                    <a:bodyPr/>
                    <a:lstStyle/>
                    <a:p>
                      <a:pPr algn="l" fontAlgn="b"/>
                      <a:r>
                        <a:rPr lang="en-US" sz="800" u="none" strike="noStrike" dirty="0">
                          <a:effectLst/>
                        </a:rPr>
                        <a:t>Qualifying private fund</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r" fontAlgn="b"/>
                      <a:r>
                        <a:rPr lang="en-US" sz="800" u="none" strike="noStrike" dirty="0">
                          <a:effectLst/>
                        </a:rPr>
                        <a:t>-5</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11040744"/>
                  </a:ext>
                </a:extLst>
              </a:tr>
              <a:tr h="844427">
                <a:tc>
                  <a:txBody>
                    <a:bodyPr/>
                    <a:lstStyle/>
                    <a:p>
                      <a:pPr algn="l" fontAlgn="b"/>
                      <a:r>
                        <a:rPr lang="en-US" sz="800" u="none" strike="noStrike" dirty="0">
                          <a:effectLst/>
                        </a:rPr>
                        <a:t>Qualifying private fund</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means any private fund that is not registered under section 8 of the Investment Company Act of 1940 (15 U.S.C. 80a-8) and has not elected to be treated as a business development company pursuant to section 54 of that Act (15 U.S.C. 80a-53). For purposes of this section, an investment adviser may treat as a private fund an issuer that qualifies for an exclusion from the definition of an “investment company,” as defined in section 3 of the Investment Company Act of 1940 (15 U.S.C. 80a-3), in addition to those provided by section 3(c)(1) or 3(c)(7) of that Act (15 U.S.C. 80a-3(c)(1) or 15 U.S.C. 80a-3(c)(7)), provided that the investment adviser treats the issuer as a private fund under the Act (15 U.S.C. 80b) and the rules thereunder for all purposes.</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969859015"/>
                  </a:ext>
                </a:extLst>
              </a:tr>
              <a:tr h="114499">
                <a:tc>
                  <a:txBody>
                    <a:bodyPr/>
                    <a:lstStyle/>
                    <a:p>
                      <a:pPr algn="l" fontAlgn="b"/>
                      <a:r>
                        <a:rPr lang="en-US" sz="800" u="none" strike="noStrike" dirty="0">
                          <a:effectLst/>
                        </a:rPr>
                        <a:t>Related person</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(6)has the same meaning as in § 275.206(4)-2(d)(7).</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3462578280"/>
                  </a:ext>
                </a:extLst>
              </a:tr>
              <a:tr h="114499">
                <a:tc>
                  <a:txBody>
                    <a:bodyPr/>
                    <a:lstStyle/>
                    <a:p>
                      <a:pPr algn="l" fontAlgn="b"/>
                      <a:r>
                        <a:rPr lang="en-US" sz="800" u="none" strike="noStrike" dirty="0">
                          <a:effectLst/>
                        </a:rPr>
                        <a:t>United States</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(7)has the same meaning as in § 230.902(l) of this chapter.</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3685085591"/>
                  </a:ext>
                </a:extLst>
              </a:tr>
              <a:tr h="114499">
                <a:tc>
                  <a:txBody>
                    <a:bodyPr/>
                    <a:lstStyle/>
                    <a:p>
                      <a:pPr algn="l" fontAlgn="b"/>
                      <a:r>
                        <a:rPr lang="en-US" sz="800" u="none" strike="noStrike" dirty="0">
                          <a:effectLst/>
                        </a:rPr>
                        <a:t>United States person</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r" fontAlgn="b"/>
                      <a:r>
                        <a:rPr lang="en-US" sz="800" u="none" strike="noStrike" dirty="0">
                          <a:effectLst/>
                        </a:rPr>
                        <a:t>-8</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2088700986"/>
                  </a:ext>
                </a:extLst>
              </a:tr>
              <a:tr h="529556">
                <a:tc>
                  <a:txBody>
                    <a:bodyPr/>
                    <a:lstStyle/>
                    <a:p>
                      <a:pPr algn="l" fontAlgn="b"/>
                      <a:r>
                        <a:rPr lang="en-US" sz="800" u="none" strike="noStrike" dirty="0">
                          <a:effectLst/>
                        </a:rPr>
                        <a:t>United States person</a:t>
                      </a:r>
                      <a:endParaRPr lang="en-US" sz="800" b="0" i="0" u="none" strike="noStrike" dirty="0">
                        <a:solidFill>
                          <a:srgbClr val="000000"/>
                        </a:solidFill>
                        <a:effectLst/>
                        <a:latin typeface="Calibri" panose="020F0502020204030204" pitchFamily="34" charset="0"/>
                      </a:endParaRPr>
                    </a:p>
                  </a:txBody>
                  <a:tcPr marL="4771" marR="4771" marT="4771" marB="0" anchor="b"/>
                </a:tc>
                <a:tc>
                  <a:txBody>
                    <a:bodyPr/>
                    <a:lstStyle/>
                    <a:p>
                      <a:pPr algn="l" fontAlgn="b"/>
                      <a:r>
                        <a:rPr lang="en-US" sz="800" u="none" strike="noStrike" dirty="0">
                          <a:effectLst/>
                        </a:rPr>
                        <a:t>means any person that is a U.S. person as defined in § 230.902(k) of this chapter, except that any discretionary account or similar account that is held for the benefit of a United States person by a dealer or other professional fiduciary is a United States person if the dealer or professional fiduciary is a related person of the investment adviser relying on this section and is not organized, incorporated, or (if an individual) resident in the United States.</a:t>
                      </a:r>
                      <a:endParaRPr lang="en-US" sz="800" b="0" i="0" u="none" strike="noStrike" dirty="0">
                        <a:solidFill>
                          <a:srgbClr val="000000"/>
                        </a:solidFill>
                        <a:effectLst/>
                        <a:latin typeface="Calibri" panose="020F0502020204030204" pitchFamily="34" charset="0"/>
                      </a:endParaRPr>
                    </a:p>
                  </a:txBody>
                  <a:tcPr marL="4771" marR="4771" marT="4771" marB="0" anchor="b"/>
                </a:tc>
                <a:extLst>
                  <a:ext uri="{0D108BD9-81ED-4DB2-BD59-A6C34878D82A}">
                    <a16:rowId xmlns:a16="http://schemas.microsoft.com/office/drawing/2014/main" val="426718652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56000012"/>
              </p:ext>
            </p:extLst>
          </p:nvPr>
        </p:nvGraphicFramePr>
        <p:xfrm>
          <a:off x="657958" y="5081914"/>
          <a:ext cx="3447561" cy="1329547"/>
        </p:xfrm>
        <a:graphic>
          <a:graphicData uri="http://schemas.openxmlformats.org/drawingml/2006/table">
            <a:tbl>
              <a:tblPr>
                <a:tableStyleId>{5C22544A-7EE6-4342-B048-85BDC9FD1C3A}</a:tableStyleId>
              </a:tblPr>
              <a:tblGrid>
                <a:gridCol w="813777">
                  <a:extLst>
                    <a:ext uri="{9D8B030D-6E8A-4147-A177-3AD203B41FA5}">
                      <a16:colId xmlns:a16="http://schemas.microsoft.com/office/drawing/2014/main" val="1603310865"/>
                    </a:ext>
                  </a:extLst>
                </a:gridCol>
                <a:gridCol w="2633784">
                  <a:extLst>
                    <a:ext uri="{9D8B030D-6E8A-4147-A177-3AD203B41FA5}">
                      <a16:colId xmlns:a16="http://schemas.microsoft.com/office/drawing/2014/main" val="3868989069"/>
                    </a:ext>
                  </a:extLst>
                </a:gridCol>
              </a:tblGrid>
              <a:tr h="234343">
                <a:tc>
                  <a:txBody>
                    <a:bodyPr/>
                    <a:lstStyle/>
                    <a:p>
                      <a:pPr algn="l" fontAlgn="b"/>
                      <a:r>
                        <a:rPr lang="en-US" sz="800" b="1" u="none" strike="noStrike" dirty="0">
                          <a:effectLst/>
                        </a:rPr>
                        <a:t>part_text</a:t>
                      </a:r>
                      <a:endParaRPr lang="en-US" sz="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800" u="none" strike="noStrike" dirty="0">
                          <a:effectLst/>
                        </a:rPr>
                        <a:t>Part 275 - RULES AND REGULATIONS, INVESTMENT ADVISERS ACT OF 1940</a:t>
                      </a:r>
                      <a:endParaRPr lang="en-US" sz="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0590593"/>
                  </a:ext>
                </a:extLst>
              </a:tr>
              <a:tr h="161689">
                <a:tc>
                  <a:txBody>
                    <a:bodyPr/>
                    <a:lstStyle/>
                    <a:p>
                      <a:pPr algn="l" fontAlgn="b"/>
                      <a:r>
                        <a:rPr lang="en-US" sz="800" b="1" u="none" strike="noStrike" dirty="0">
                          <a:effectLst/>
                        </a:rPr>
                        <a:t>sectionSequence</a:t>
                      </a:r>
                      <a:endParaRPr lang="en-US" sz="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800" u="none" strike="noStrike" dirty="0">
                          <a:effectLst/>
                        </a:rPr>
                        <a:t>17</a:t>
                      </a:r>
                      <a:endParaRPr lang="en-US" sz="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29176400"/>
                  </a:ext>
                </a:extLst>
              </a:tr>
              <a:tr h="161689">
                <a:tc>
                  <a:txBody>
                    <a:bodyPr/>
                    <a:lstStyle/>
                    <a:p>
                      <a:pPr algn="l" fontAlgn="b"/>
                      <a:r>
                        <a:rPr lang="en-US" sz="800" b="1" u="none" strike="noStrike" dirty="0">
                          <a:effectLst/>
                        </a:rPr>
                        <a:t>sectionNumber</a:t>
                      </a:r>
                      <a:endParaRPr lang="en-US" sz="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800" u="none" strike="noStrike" dirty="0">
                          <a:effectLst/>
                        </a:rPr>
                        <a:t>§ 275.203(m)-1</a:t>
                      </a:r>
                      <a:endParaRPr lang="en-US" sz="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86158492"/>
                  </a:ext>
                </a:extLst>
              </a:tr>
              <a:tr h="124983">
                <a:tc>
                  <a:txBody>
                    <a:bodyPr/>
                    <a:lstStyle/>
                    <a:p>
                      <a:pPr algn="l" fontAlgn="b"/>
                      <a:r>
                        <a:rPr lang="en-US" sz="800" b="1" u="none" strike="noStrike" dirty="0">
                          <a:effectLst/>
                        </a:rPr>
                        <a:t>sectionSubject</a:t>
                      </a:r>
                      <a:endParaRPr lang="en-US" sz="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800" u="none" strike="noStrike" dirty="0">
                          <a:effectLst/>
                        </a:rPr>
                        <a:t>Private fund adviser exemption.</a:t>
                      </a:r>
                      <a:endParaRPr lang="en-US" sz="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78199240"/>
                  </a:ext>
                </a:extLst>
              </a:tr>
              <a:tr h="161689">
                <a:tc>
                  <a:txBody>
                    <a:bodyPr/>
                    <a:lstStyle/>
                    <a:p>
                      <a:pPr algn="l" fontAlgn="b"/>
                      <a:r>
                        <a:rPr lang="en-US" sz="800" b="1" u="none" strike="noStrike" dirty="0">
                          <a:effectLst/>
                        </a:rPr>
                        <a:t>sectionCitation</a:t>
                      </a:r>
                      <a:endParaRPr lang="en-US" sz="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800" u="none" strike="noStrike" dirty="0">
                          <a:effectLst/>
                        </a:rPr>
                        <a:t>[76 FR 39703, July 6, 2011]</a:t>
                      </a:r>
                      <a:endParaRPr lang="en-US" sz="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78441887"/>
                  </a:ext>
                </a:extLst>
              </a:tr>
              <a:tr h="463480">
                <a:tc>
                  <a:txBody>
                    <a:bodyPr/>
                    <a:lstStyle/>
                    <a:p>
                      <a:pPr algn="l" fontAlgn="b"/>
                      <a:r>
                        <a:rPr lang="en-US" sz="800" b="1" u="none" strike="noStrike" dirty="0">
                          <a:effectLst/>
                        </a:rPr>
                        <a:t>note_text</a:t>
                      </a:r>
                      <a:endParaRPr lang="en-US" sz="8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800" u="none" strike="noStrike" dirty="0">
                          <a:effectLst/>
                        </a:rPr>
                        <a:t>A client will not be considered a United States person if the client was not a United States person at the time of becoming a client.</a:t>
                      </a:r>
                      <a:endParaRPr lang="en-US" sz="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3848477"/>
                  </a:ext>
                </a:extLst>
              </a:tr>
            </a:tbl>
          </a:graphicData>
        </a:graphic>
      </p:graphicFrame>
      <p:sp>
        <p:nvSpPr>
          <p:cNvPr id="7" name="TextBox 6"/>
          <p:cNvSpPr txBox="1"/>
          <p:nvPr/>
        </p:nvSpPr>
        <p:spPr>
          <a:xfrm>
            <a:off x="488461" y="1575530"/>
            <a:ext cx="3617058" cy="3447098"/>
          </a:xfrm>
          <a:prstGeom prst="rect">
            <a:avLst/>
          </a:prstGeom>
          <a:noFill/>
        </p:spPr>
        <p:txBody>
          <a:bodyPr wrap="square" rtlCol="0">
            <a:spAutoFit/>
          </a:bodyPr>
          <a:lstStyle/>
          <a:p>
            <a:r>
              <a:rPr lang="en-US" sz="1600" dirty="0">
                <a:solidFill>
                  <a:srgbClr val="00B0F0"/>
                </a:solidFill>
              </a:rPr>
              <a:t>This is an excerpt of the query output Excel spreadsheet, filtered for section sequence number 17.</a:t>
            </a:r>
          </a:p>
          <a:p>
            <a:endParaRPr lang="en-US" sz="1600" dirty="0">
              <a:solidFill>
                <a:srgbClr val="00B0F0"/>
              </a:solidFill>
            </a:endParaRPr>
          </a:p>
          <a:p>
            <a:r>
              <a:rPr lang="en-US" sz="1400" dirty="0"/>
              <a:t>We hide technical column to focus on the regulation content.</a:t>
            </a:r>
          </a:p>
          <a:p>
            <a:r>
              <a:rPr lang="en-US" sz="1400" dirty="0"/>
              <a:t>Below section information is the same for all 1035 record.</a:t>
            </a:r>
            <a:endParaRPr lang="en-US" sz="1400" dirty="0">
              <a:solidFill>
                <a:srgbClr val="00B0F0"/>
              </a:solidFill>
            </a:endParaRPr>
          </a:p>
          <a:p>
            <a:r>
              <a:rPr lang="en-US" sz="1400" dirty="0"/>
              <a:t>To the right, we see the Paragraphs.  This query reconstitutes the text of the regulation as it is in the GPO PDF download.</a:t>
            </a:r>
          </a:p>
          <a:p>
            <a:endParaRPr lang="en-US" sz="1400" dirty="0"/>
          </a:p>
          <a:p>
            <a:r>
              <a:rPr lang="en-US" sz="1400" dirty="0">
                <a:solidFill>
                  <a:srgbClr val="00B050"/>
                </a:solidFill>
              </a:rPr>
              <a:t>This concludes the tutorial on loading the Code of Federal Regulations. The United States Code is next.</a:t>
            </a:r>
          </a:p>
        </p:txBody>
      </p:sp>
    </p:spTree>
    <p:extLst>
      <p:ext uri="{BB962C8B-B14F-4D97-AF65-F5344CB8AC3E}">
        <p14:creationId xmlns:p14="http://schemas.microsoft.com/office/powerpoint/2010/main" val="1519542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365125"/>
            <a:ext cx="10924198" cy="914400"/>
          </a:xfrm>
        </p:spPr>
        <p:txBody>
          <a:bodyPr>
            <a:normAutofit/>
          </a:bodyPr>
          <a:lstStyle/>
          <a:p>
            <a:r>
              <a:rPr lang="en-US" dirty="0"/>
              <a:t>United States Code - Physical Load Model</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10" name="Flowchart: Document 9"/>
          <p:cNvSpPr/>
          <p:nvPr/>
        </p:nvSpPr>
        <p:spPr>
          <a:xfrm>
            <a:off x="1065664" y="2531599"/>
            <a:ext cx="2267432" cy="541846"/>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XSD</a:t>
            </a:r>
            <a:endParaRPr lang="en-US" sz="1000" dirty="0">
              <a:solidFill>
                <a:schemeClr val="tx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089423758"/>
              </p:ext>
            </p:extLst>
          </p:nvPr>
        </p:nvGraphicFramePr>
        <p:xfrm>
          <a:off x="1204926" y="4088131"/>
          <a:ext cx="1778000" cy="54864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usc12_17</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2478808"/>
                  </a:ext>
                </a:extLst>
              </a:tr>
              <a:tr h="182880">
                <a:tc>
                  <a:txBody>
                    <a:bodyPr/>
                    <a:lstStyle/>
                    <a:p>
                      <a:pPr algn="l" fontAlgn="b"/>
                      <a:r>
                        <a:rPr lang="en-US" sz="1100" u="none" strike="noStrike" dirty="0">
                          <a:effectLst/>
                        </a:rPr>
                        <a:t>usc12_53</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0239716"/>
                  </a:ext>
                </a:extLst>
              </a:tr>
              <a:tr h="182880">
                <a:tc>
                  <a:txBody>
                    <a:bodyPr/>
                    <a:lstStyle/>
                    <a:p>
                      <a:pPr algn="l" fontAlgn="b"/>
                      <a:r>
                        <a:rPr lang="en-US" sz="1100" u="none" strike="noStrike" dirty="0">
                          <a:effectLst/>
                        </a:rPr>
                        <a:t>usc15_2D</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01110999"/>
                  </a:ext>
                </a:extLst>
              </a:tr>
            </a:tbl>
          </a:graphicData>
        </a:graphic>
      </p:graphicFrame>
      <p:sp>
        <p:nvSpPr>
          <p:cNvPr id="15" name="Flowchart: Multidocument 14"/>
          <p:cNvSpPr/>
          <p:nvPr/>
        </p:nvSpPr>
        <p:spPr>
          <a:xfrm>
            <a:off x="1065664" y="3497403"/>
            <a:ext cx="2267432" cy="1588129"/>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XML</a:t>
            </a:r>
          </a:p>
        </p:txBody>
      </p:sp>
      <p:graphicFrame>
        <p:nvGraphicFramePr>
          <p:cNvPr id="18" name="Table 17"/>
          <p:cNvGraphicFramePr>
            <a:graphicFrameLocks noGrp="1"/>
          </p:cNvGraphicFramePr>
          <p:nvPr>
            <p:extLst>
              <p:ext uri="{D42A27DB-BD31-4B8C-83A1-F6EECF244321}">
                <p14:modId xmlns:p14="http://schemas.microsoft.com/office/powerpoint/2010/main" val="3084996354"/>
              </p:ext>
            </p:extLst>
          </p:nvPr>
        </p:nvGraphicFramePr>
        <p:xfrm>
          <a:off x="1211901" y="2772188"/>
          <a:ext cx="1778000" cy="18288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USLM-1.0.15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bl>
          </a:graphicData>
        </a:graphic>
      </p:graphicFrame>
      <p:sp>
        <p:nvSpPr>
          <p:cNvPr id="20" name="Flowchart: Process 19"/>
          <p:cNvSpPr/>
          <p:nvPr/>
        </p:nvSpPr>
        <p:spPr>
          <a:xfrm>
            <a:off x="3686788" y="3671715"/>
            <a:ext cx="1060314" cy="95410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Open as Semantic XML Document</a:t>
            </a:r>
          </a:p>
        </p:txBody>
      </p:sp>
      <p:pic>
        <p:nvPicPr>
          <p:cNvPr id="22" name="Picture 21"/>
          <p:cNvPicPr>
            <a:picLocks noChangeAspect="1"/>
          </p:cNvPicPr>
          <p:nvPr/>
        </p:nvPicPr>
        <p:blipFill>
          <a:blip r:embed="rId2"/>
          <a:stretch>
            <a:fillRect/>
          </a:stretch>
        </p:blipFill>
        <p:spPr>
          <a:xfrm>
            <a:off x="1077166" y="2081977"/>
            <a:ext cx="426860" cy="340605"/>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3612844635"/>
              </p:ext>
            </p:extLst>
          </p:nvPr>
        </p:nvGraphicFramePr>
        <p:xfrm>
          <a:off x="8283245" y="4074250"/>
          <a:ext cx="1778000" cy="54864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USC-2015-title12-chapter17</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r h="182880">
                <a:tc>
                  <a:txBody>
                    <a:bodyPr/>
                    <a:lstStyle/>
                    <a:p>
                      <a:pPr algn="l" fontAlgn="b"/>
                      <a:r>
                        <a:rPr lang="en-US" sz="1100" b="0" i="0" u="none" strike="noStrike" dirty="0">
                          <a:solidFill>
                            <a:srgbClr val="000000"/>
                          </a:solidFill>
                          <a:effectLst/>
                          <a:latin typeface="Calibri" panose="020F0502020204030204" pitchFamily="34" charset="0"/>
                        </a:rPr>
                        <a:t>USC-2015-title12-chapter53</a:t>
                      </a:r>
                    </a:p>
                  </a:txBody>
                  <a:tcPr marL="7620" marR="7620" marT="7620" marB="0" anchor="b"/>
                </a:tc>
                <a:extLst>
                  <a:ext uri="{0D108BD9-81ED-4DB2-BD59-A6C34878D82A}">
                    <a16:rowId xmlns:a16="http://schemas.microsoft.com/office/drawing/2014/main" val="3912478808"/>
                  </a:ext>
                </a:extLst>
              </a:tr>
              <a:tr h="182880">
                <a:tc>
                  <a:txBody>
                    <a:bodyPr/>
                    <a:lstStyle/>
                    <a:p>
                      <a:pPr algn="l" fontAlgn="b"/>
                      <a:r>
                        <a:rPr lang="en-US" sz="1100" u="none" strike="noStrike" dirty="0">
                          <a:effectLst/>
                        </a:rPr>
                        <a:t>USC-2015-title15-chapter2D</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0239716"/>
                  </a:ext>
                </a:extLst>
              </a:tr>
            </a:tbl>
          </a:graphicData>
        </a:graphic>
      </p:graphicFrame>
      <p:sp>
        <p:nvSpPr>
          <p:cNvPr id="26" name="Flowchart: Multidocument 25"/>
          <p:cNvSpPr/>
          <p:nvPr/>
        </p:nvSpPr>
        <p:spPr>
          <a:xfrm>
            <a:off x="8185925" y="3497403"/>
            <a:ext cx="2267432" cy="1588129"/>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RDF/OWL (TTL)</a:t>
            </a:r>
            <a:endParaRPr lang="en-US" sz="1000" dirty="0">
              <a:solidFill>
                <a:schemeClr val="tx1"/>
              </a:solidFill>
            </a:endParaRPr>
          </a:p>
          <a:p>
            <a:pPr algn="ctr"/>
            <a:endParaRPr lang="en-US" sz="1400" dirty="0">
              <a:solidFill>
                <a:schemeClr val="tx1"/>
              </a:solidFill>
            </a:endParaRPr>
          </a:p>
        </p:txBody>
      </p:sp>
      <p:sp>
        <p:nvSpPr>
          <p:cNvPr id="27" name="Flowchart: Document 26"/>
          <p:cNvSpPr/>
          <p:nvPr/>
        </p:nvSpPr>
        <p:spPr>
          <a:xfrm>
            <a:off x="8185925" y="2528770"/>
            <a:ext cx="2267432" cy="541846"/>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RDF/OWL (TTL)</a:t>
            </a:r>
            <a:endParaRPr lang="en-US" sz="1000" dirty="0">
              <a:solidFill>
                <a:schemeClr val="tx1"/>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123195755"/>
              </p:ext>
            </p:extLst>
          </p:nvPr>
        </p:nvGraphicFramePr>
        <p:xfrm>
          <a:off x="8283245" y="2791926"/>
          <a:ext cx="1778000" cy="18288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USC_USLM_Schema</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bl>
          </a:graphicData>
        </a:graphic>
      </p:graphicFrame>
      <p:cxnSp>
        <p:nvCxnSpPr>
          <p:cNvPr id="30" name="Straight Arrow Connector 29"/>
          <p:cNvCxnSpPr>
            <a:stCxn id="15" idx="0"/>
            <a:endCxn id="10" idx="2"/>
          </p:cNvCxnSpPr>
          <p:nvPr/>
        </p:nvCxnSpPr>
        <p:spPr>
          <a:xfrm flipH="1" flipV="1">
            <a:off x="2199380" y="3037623"/>
            <a:ext cx="155991" cy="459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6" idx="0"/>
            <a:endCxn id="27" idx="2"/>
          </p:cNvCxnSpPr>
          <p:nvPr/>
        </p:nvCxnSpPr>
        <p:spPr>
          <a:xfrm flipH="1" flipV="1">
            <a:off x="9319641" y="3034794"/>
            <a:ext cx="155991" cy="46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ontent Placeholder 8"/>
          <p:cNvSpPr txBox="1">
            <a:spLocks/>
          </p:cNvSpPr>
          <p:nvPr/>
        </p:nvSpPr>
        <p:spPr>
          <a:xfrm>
            <a:off x="1421908" y="2027212"/>
            <a:ext cx="4127015" cy="4501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http://uscode.house.gov/download/download.shtml</a:t>
            </a:r>
            <a:r>
              <a:rPr lang="en-US" sz="1400" dirty="0"/>
              <a:t> </a:t>
            </a:r>
            <a:endParaRPr lang="en-US" sz="1400" dirty="0">
              <a:solidFill>
                <a:srgbClr val="00B0F0"/>
              </a:solidFill>
            </a:endParaRPr>
          </a:p>
        </p:txBody>
      </p:sp>
      <p:pic>
        <p:nvPicPr>
          <p:cNvPr id="37" name="Picture 36"/>
          <p:cNvPicPr>
            <a:picLocks noChangeAspect="1"/>
          </p:cNvPicPr>
          <p:nvPr/>
        </p:nvPicPr>
        <p:blipFill>
          <a:blip r:embed="rId2"/>
          <a:stretch>
            <a:fillRect/>
          </a:stretch>
        </p:blipFill>
        <p:spPr>
          <a:xfrm>
            <a:off x="8166515" y="2091587"/>
            <a:ext cx="402771" cy="321384"/>
          </a:xfrm>
          <a:prstGeom prst="rect">
            <a:avLst/>
          </a:prstGeom>
        </p:spPr>
      </p:pic>
      <p:sp>
        <p:nvSpPr>
          <p:cNvPr id="38" name="Content Placeholder 8"/>
          <p:cNvSpPr txBox="1">
            <a:spLocks/>
          </p:cNvSpPr>
          <p:nvPr/>
        </p:nvSpPr>
        <p:spPr>
          <a:xfrm>
            <a:off x="8501184" y="2039913"/>
            <a:ext cx="2495062" cy="424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4"/>
              </a:rPr>
              <a:t>https://finregont.com/fro/usc/</a:t>
            </a:r>
            <a:r>
              <a:rPr lang="en-US" sz="1400" dirty="0"/>
              <a:t> </a:t>
            </a:r>
          </a:p>
        </p:txBody>
      </p:sp>
      <p:sp>
        <p:nvSpPr>
          <p:cNvPr id="39" name="Flowchart: Process 38"/>
          <p:cNvSpPr/>
          <p:nvPr/>
        </p:nvSpPr>
        <p:spPr>
          <a:xfrm>
            <a:off x="3635568" y="2535747"/>
            <a:ext cx="1060314" cy="52322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Import XML Schema</a:t>
            </a:r>
          </a:p>
        </p:txBody>
      </p:sp>
      <p:sp>
        <p:nvSpPr>
          <p:cNvPr id="41" name="Flowchart: Process 40"/>
          <p:cNvSpPr/>
          <p:nvPr/>
        </p:nvSpPr>
        <p:spPr>
          <a:xfrm>
            <a:off x="5009609" y="3671762"/>
            <a:ext cx="1060314" cy="52322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Export RDF Graph</a:t>
            </a:r>
          </a:p>
        </p:txBody>
      </p:sp>
      <p:sp>
        <p:nvSpPr>
          <p:cNvPr id="42" name="Flowchart: Process 41"/>
          <p:cNvSpPr/>
          <p:nvPr/>
        </p:nvSpPr>
        <p:spPr>
          <a:xfrm>
            <a:off x="6488583" y="3671715"/>
            <a:ext cx="1248960" cy="95410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Import CFR_FDSys</a:t>
            </a:r>
          </a:p>
          <a:p>
            <a:pPr algn="ctr"/>
            <a:r>
              <a:rPr lang="en-US" sz="1400" dirty="0">
                <a:solidFill>
                  <a:schemeClr val="tx1"/>
                </a:solidFill>
              </a:rPr>
              <a:t>Strip schema elements</a:t>
            </a:r>
          </a:p>
        </p:txBody>
      </p:sp>
      <p:sp>
        <p:nvSpPr>
          <p:cNvPr id="43" name="Flowchart: Process 42"/>
          <p:cNvSpPr/>
          <p:nvPr/>
        </p:nvSpPr>
        <p:spPr>
          <a:xfrm>
            <a:off x="5034867" y="2535747"/>
            <a:ext cx="1060314" cy="52322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Export RDF graph</a:t>
            </a:r>
          </a:p>
        </p:txBody>
      </p:sp>
      <p:sp>
        <p:nvSpPr>
          <p:cNvPr id="44" name="Flowchart: Process 43"/>
          <p:cNvSpPr/>
          <p:nvPr/>
        </p:nvSpPr>
        <p:spPr>
          <a:xfrm>
            <a:off x="6486307" y="2513701"/>
            <a:ext cx="1248960" cy="52322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Strip generic classes</a:t>
            </a:r>
          </a:p>
        </p:txBody>
      </p:sp>
      <p:cxnSp>
        <p:nvCxnSpPr>
          <p:cNvPr id="45" name="Straight Arrow Connector 44"/>
          <p:cNvCxnSpPr>
            <a:endCxn id="39" idx="1"/>
          </p:cNvCxnSpPr>
          <p:nvPr/>
        </p:nvCxnSpPr>
        <p:spPr>
          <a:xfrm>
            <a:off x="3333096" y="2791927"/>
            <a:ext cx="302472" cy="543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397636" y="3129701"/>
            <a:ext cx="899571" cy="261610"/>
          </a:xfrm>
          <a:prstGeom prst="rect">
            <a:avLst/>
          </a:prstGeom>
          <a:noFill/>
        </p:spPr>
        <p:txBody>
          <a:bodyPr wrap="square" rtlCol="0">
            <a:spAutoFit/>
          </a:bodyPr>
          <a:lstStyle/>
          <a:p>
            <a:r>
              <a:rPr lang="en-US" sz="1100" dirty="0">
                <a:solidFill>
                  <a:srgbClr val="00B0F0"/>
                </a:solidFill>
              </a:rPr>
              <a:t>owl:imports</a:t>
            </a:r>
          </a:p>
        </p:txBody>
      </p:sp>
      <p:sp>
        <p:nvSpPr>
          <p:cNvPr id="52" name="TextBox 51"/>
          <p:cNvSpPr txBox="1"/>
          <p:nvPr/>
        </p:nvSpPr>
        <p:spPr>
          <a:xfrm>
            <a:off x="2316373" y="3129701"/>
            <a:ext cx="1419049" cy="261610"/>
          </a:xfrm>
          <a:prstGeom prst="rect">
            <a:avLst/>
          </a:prstGeom>
          <a:noFill/>
        </p:spPr>
        <p:txBody>
          <a:bodyPr wrap="square" rtlCol="0">
            <a:spAutoFit/>
          </a:bodyPr>
          <a:lstStyle/>
          <a:p>
            <a:r>
              <a:rPr lang="en-US" sz="1100" dirty="0">
                <a:solidFill>
                  <a:srgbClr val="00B0F0"/>
                </a:solidFill>
              </a:rPr>
              <a:t>xsi:schemaLocation</a:t>
            </a:r>
          </a:p>
        </p:txBody>
      </p:sp>
      <p:cxnSp>
        <p:nvCxnSpPr>
          <p:cNvPr id="53" name="Straight Arrow Connector 52"/>
          <p:cNvCxnSpPr>
            <a:stCxn id="39" idx="3"/>
            <a:endCxn id="43" idx="1"/>
          </p:cNvCxnSpPr>
          <p:nvPr/>
        </p:nvCxnSpPr>
        <p:spPr>
          <a:xfrm>
            <a:off x="4695882" y="2797357"/>
            <a:ext cx="338985"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41" idx="1"/>
          </p:cNvCxnSpPr>
          <p:nvPr/>
        </p:nvCxnSpPr>
        <p:spPr>
          <a:xfrm>
            <a:off x="4747102" y="3933372"/>
            <a:ext cx="262507"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095181" y="2785456"/>
            <a:ext cx="391126" cy="647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27" idx="1"/>
          </p:cNvCxnSpPr>
          <p:nvPr/>
        </p:nvCxnSpPr>
        <p:spPr>
          <a:xfrm>
            <a:off x="7737543" y="2791926"/>
            <a:ext cx="448382" cy="7767"/>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333095" y="3926783"/>
            <a:ext cx="335769"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04649" y="3919613"/>
            <a:ext cx="381658"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7737543" y="3919613"/>
            <a:ext cx="428972"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49548" y="1186512"/>
            <a:ext cx="10693775" cy="646331"/>
          </a:xfrm>
          <a:prstGeom prst="rect">
            <a:avLst/>
          </a:prstGeom>
        </p:spPr>
        <p:txBody>
          <a:bodyPr wrap="square">
            <a:spAutoFit/>
          </a:bodyPr>
          <a:lstStyle/>
          <a:p>
            <a:r>
              <a:rPr lang="en-US" dirty="0">
                <a:solidFill>
                  <a:srgbClr val="00B0F0"/>
                </a:solidFill>
              </a:rPr>
              <a:t>The USC Lead Model mirrors the CFR steps, however the structure of the law is more complex than regulations. There are many more components and variations in the hierarchy.</a:t>
            </a:r>
          </a:p>
        </p:txBody>
      </p:sp>
      <p:sp>
        <p:nvSpPr>
          <p:cNvPr id="74" name="TextBox 73"/>
          <p:cNvSpPr txBox="1"/>
          <p:nvPr/>
        </p:nvSpPr>
        <p:spPr>
          <a:xfrm>
            <a:off x="849548" y="5247880"/>
            <a:ext cx="4345022" cy="954107"/>
          </a:xfrm>
          <a:prstGeom prst="rect">
            <a:avLst/>
          </a:prstGeom>
          <a:noFill/>
        </p:spPr>
        <p:txBody>
          <a:bodyPr wrap="square" rtlCol="0">
            <a:spAutoFit/>
          </a:bodyPr>
          <a:lstStyle/>
          <a:p>
            <a:r>
              <a:rPr lang="en-US" sz="1400" dirty="0"/>
              <a:t>The Office of the Law Revision Council provides one XML file per USC Title (usc12.xml, usc15.xml). FRO only needs individual chapters - not the whole title. We used XMLSpy to spit the XML into chapter files.</a:t>
            </a:r>
          </a:p>
        </p:txBody>
      </p:sp>
      <p:sp>
        <p:nvSpPr>
          <p:cNvPr id="84" name="TextBox 83"/>
          <p:cNvSpPr txBox="1"/>
          <p:nvPr/>
        </p:nvSpPr>
        <p:spPr>
          <a:xfrm>
            <a:off x="6095181" y="5245312"/>
            <a:ext cx="4345022" cy="738664"/>
          </a:xfrm>
          <a:prstGeom prst="rect">
            <a:avLst/>
          </a:prstGeom>
          <a:noFill/>
        </p:spPr>
        <p:txBody>
          <a:bodyPr wrap="square" rtlCol="0">
            <a:spAutoFit/>
          </a:bodyPr>
          <a:lstStyle/>
          <a:p>
            <a:r>
              <a:rPr lang="en-US" sz="1400" dirty="0"/>
              <a:t>The XSD is called United States Legislative Model (USLM). We adopt the abbreviation for FinRegOnt staging schema. </a:t>
            </a:r>
          </a:p>
        </p:txBody>
      </p:sp>
      <p:cxnSp>
        <p:nvCxnSpPr>
          <p:cNvPr id="40" name="Straight Arrow Connector 39"/>
          <p:cNvCxnSpPr>
            <a:stCxn id="42" idx="0"/>
            <a:endCxn id="44" idx="2"/>
          </p:cNvCxnSpPr>
          <p:nvPr/>
        </p:nvCxnSpPr>
        <p:spPr>
          <a:xfrm flipH="1" flipV="1">
            <a:off x="7110787" y="3036921"/>
            <a:ext cx="2276" cy="634794"/>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48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context of USC and CFR</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5" name="Picture 4"/>
          <p:cNvPicPr>
            <a:picLocks noChangeAspect="1"/>
          </p:cNvPicPr>
          <p:nvPr/>
        </p:nvPicPr>
        <p:blipFill>
          <a:blip r:embed="rId2"/>
          <a:stretch>
            <a:fillRect/>
          </a:stretch>
        </p:blipFill>
        <p:spPr>
          <a:xfrm>
            <a:off x="6387471" y="2524625"/>
            <a:ext cx="5153551" cy="3731334"/>
          </a:xfrm>
          <a:prstGeom prst="rect">
            <a:avLst/>
          </a:prstGeom>
        </p:spPr>
      </p:pic>
      <p:sp>
        <p:nvSpPr>
          <p:cNvPr id="6" name="Rectangle 5"/>
          <p:cNvSpPr/>
          <p:nvPr/>
        </p:nvSpPr>
        <p:spPr>
          <a:xfrm>
            <a:off x="849548" y="1348077"/>
            <a:ext cx="9991123" cy="369332"/>
          </a:xfrm>
          <a:prstGeom prst="rect">
            <a:avLst/>
          </a:prstGeom>
        </p:spPr>
        <p:txBody>
          <a:bodyPr wrap="square">
            <a:spAutoFit/>
          </a:bodyPr>
          <a:lstStyle/>
          <a:p>
            <a:r>
              <a:rPr lang="en-US" dirty="0">
                <a:solidFill>
                  <a:srgbClr val="00B0F0"/>
                </a:solidFill>
              </a:rPr>
              <a:t>The use case diagram depicts the legislative processes and government actors that FRO is interested in </a:t>
            </a:r>
          </a:p>
        </p:txBody>
      </p:sp>
      <p:sp>
        <p:nvSpPr>
          <p:cNvPr id="8" name="TextBox 7"/>
          <p:cNvSpPr txBox="1"/>
          <p:nvPr/>
        </p:nvSpPr>
        <p:spPr>
          <a:xfrm>
            <a:off x="849548" y="2524625"/>
            <a:ext cx="5392616" cy="3785652"/>
          </a:xfrm>
          <a:prstGeom prst="rect">
            <a:avLst/>
          </a:prstGeom>
          <a:noFill/>
        </p:spPr>
        <p:txBody>
          <a:bodyPr wrap="square" rtlCol="0">
            <a:spAutoFit/>
          </a:bodyPr>
          <a:lstStyle/>
          <a:p>
            <a:r>
              <a:rPr lang="en-US" sz="1600" dirty="0"/>
              <a:t>The use case diagram depicts the legislative processes and government actors that FRO is interested in. </a:t>
            </a:r>
          </a:p>
          <a:p>
            <a:r>
              <a:rPr lang="en-US" sz="1600" dirty="0"/>
              <a:t>Codification and Publication produce the official version of laws and regulation.</a:t>
            </a:r>
          </a:p>
          <a:p>
            <a:pPr marL="285750" indent="-285750">
              <a:buFont typeface="Arial" panose="020B0604020202020204" pitchFamily="34" charset="0"/>
              <a:buChar char="•"/>
            </a:pPr>
            <a:r>
              <a:rPr lang="en-US" sz="1600" dirty="0"/>
              <a:t>US Congress enacts the Law. The original bills passed are input for Rulemaking and Codification. FRO doesn’t hold the bills, but rather revised and codified positive version.</a:t>
            </a:r>
          </a:p>
          <a:p>
            <a:pPr marL="285750" indent="-285750">
              <a:buFont typeface="Arial" panose="020B0604020202020204" pitchFamily="34" charset="0"/>
              <a:buChar char="•"/>
            </a:pPr>
            <a:r>
              <a:rPr lang="en-US" sz="1600" dirty="0"/>
              <a:t>Office of the Law Revision Council codifies the law has an XML available for download.</a:t>
            </a:r>
          </a:p>
          <a:p>
            <a:pPr marL="285750" indent="-285750">
              <a:buFont typeface="Arial" panose="020B0604020202020204" pitchFamily="34" charset="0"/>
              <a:buChar char="•"/>
            </a:pPr>
            <a:r>
              <a:rPr lang="en-US" sz="1600" dirty="0"/>
              <a:t>The financial regulators, SEC, FED and others are authors of Code of Federal Regulations.   </a:t>
            </a:r>
          </a:p>
          <a:p>
            <a:pPr marL="285750" indent="-285750">
              <a:buFont typeface="Arial" panose="020B0604020202020204" pitchFamily="34" charset="0"/>
              <a:buChar char="•"/>
            </a:pPr>
            <a:r>
              <a:rPr lang="en-US" sz="1600" dirty="0"/>
              <a:t>Government Publishing Office make the Code of Federal Regulations available in XML.</a:t>
            </a:r>
          </a:p>
          <a:p>
            <a:r>
              <a:rPr lang="en-US" sz="1600" dirty="0">
                <a:solidFill>
                  <a:srgbClr val="00B050"/>
                </a:solidFill>
              </a:rPr>
              <a:t>The next pages show how FRO captures government actors and processes as static reference data.</a:t>
            </a:r>
          </a:p>
        </p:txBody>
      </p:sp>
    </p:spTree>
    <p:extLst>
      <p:ext uri="{BB962C8B-B14F-4D97-AF65-F5344CB8AC3E}">
        <p14:creationId xmlns:p14="http://schemas.microsoft.com/office/powerpoint/2010/main" val="1447361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USC XML header</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4" name="Rectangle 3"/>
          <p:cNvSpPr/>
          <p:nvPr/>
        </p:nvSpPr>
        <p:spPr>
          <a:xfrm>
            <a:off x="3391877" y="2504287"/>
            <a:ext cx="8339016" cy="3939540"/>
          </a:xfrm>
          <a:prstGeom prst="rect">
            <a:avLst/>
          </a:prstGeom>
        </p:spPr>
        <p:txBody>
          <a:bodyPr wrap="square">
            <a:spAutoFit/>
          </a:bodyPr>
          <a:lstStyle/>
          <a:p>
            <a:r>
              <a:rPr lang="en-US" sz="1000" dirty="0">
                <a:solidFill>
                  <a:srgbClr val="008080"/>
                </a:solidFill>
                <a:highlight>
                  <a:srgbClr val="FFFFFF"/>
                </a:highlight>
                <a:latin typeface="Courier New" panose="02070309020205020404" pitchFamily="49" charset="0"/>
                <a:cs typeface="Courier New" panose="02070309020205020404" pitchFamily="49" charset="0"/>
              </a:rPr>
              <a:t>&lt;?xml version="1.0" encoding="UTF-8"?&gt;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8080"/>
                </a:solidFill>
                <a:highlight>
                  <a:srgbClr val="FFFFFF"/>
                </a:highlight>
                <a:latin typeface="Courier New" panose="02070309020205020404" pitchFamily="49" charset="0"/>
                <a:cs typeface="Courier New" panose="02070309020205020404" pitchFamily="49" charset="0"/>
              </a:rPr>
              <a:t> edited with XMLSpy v2016 rel. 2 sp1 (http://www.altova.com) by Jurgen Ziemer (Jayzed Data Models Inc.) </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8080"/>
                </a:solidFill>
                <a:highlight>
                  <a:srgbClr val="FFFFFF"/>
                </a:highlight>
                <a:latin typeface="Courier New" panose="02070309020205020404" pitchFamily="49" charset="0"/>
                <a:cs typeface="Courier New" panose="02070309020205020404" pitchFamily="49" charset="0"/>
              </a:rPr>
              <a:t>&lt;?xml-stylesheet type="text/css" href="usctitle.css"?&gt;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uscDoc</a:t>
            </a:r>
            <a:r>
              <a:rPr lang="en-US" sz="1000" dirty="0">
                <a:solidFill>
                  <a:srgbClr val="FF0000"/>
                </a:solidFill>
                <a:highlight>
                  <a:srgbClr val="FFFFFF"/>
                </a:highlight>
                <a:latin typeface="Courier New" panose="02070309020205020404" pitchFamily="49" charset="0"/>
                <a:cs typeface="Courier New" panose="02070309020205020404" pitchFamily="49" charset="0"/>
              </a:rPr>
              <a:t> xml:lang</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en</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identifier</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/us/usc/t15</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xmlns</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http://xml.house.gov/schemas/uslm/1.0</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xmlns:xsi</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http://www.w3.org/2001/XMLSchema-instance</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xmlns:dc</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http://purl.org/dc/elements/1.1/</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xmlns:dcterms</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http://purl.org/dc/terms/</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xsi:schemaLocation</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http://xml.house.gov/schemas/uslm/1.0 file:///D:/Local%20Documents/Hedge%20Fund%20Regulation%20Ontology/USC%20title%2015/schemaandcss/USLM-1.0.15.xsd</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meta</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dc:title</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Title 15</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dc:title</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dc:type</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USCTitle</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dc:type</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docNumber</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15</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docNumber</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docPublicationName</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Online@114-153</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docPublicationName</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dc:publisher</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OLRC</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dc:publisher</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dcterms:created</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2016-04-27T08:37:20</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dcterms:created</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dc:creator</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USCConverter 1.1</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dc:creator</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meta</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main</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title</a:t>
            </a:r>
            <a:r>
              <a:rPr lang="en-US" sz="1000" dirty="0">
                <a:solidFill>
                  <a:srgbClr val="FF0000"/>
                </a:solidFill>
                <a:highlight>
                  <a:srgbClr val="FFFFFF"/>
                </a:highlight>
                <a:latin typeface="Courier New" panose="02070309020205020404" pitchFamily="49" charset="0"/>
                <a:cs typeface="Courier New" panose="02070309020205020404" pitchFamily="49" charset="0"/>
              </a:rPr>
              <a:t> id</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idcfab2c69-0c74-11e6-aa53-e455a13f2ad9</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identifier</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/us/usc/t15</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pt-BR" sz="1000" dirty="0">
                <a:solidFill>
                  <a:srgbClr val="000000"/>
                </a:solidFill>
                <a:highlight>
                  <a:srgbClr val="FFFFFF"/>
                </a:highlight>
                <a:latin typeface="Courier New" panose="02070309020205020404" pitchFamily="49" charset="0"/>
                <a:cs typeface="Courier New" panose="02070309020205020404" pitchFamily="49" charset="0"/>
              </a:rPr>
              <a:t>			</a:t>
            </a:r>
            <a:r>
              <a:rPr lang="pt-BR" sz="1000" dirty="0">
                <a:solidFill>
                  <a:srgbClr val="0000FF"/>
                </a:solidFill>
                <a:highlight>
                  <a:srgbClr val="FFFFFF"/>
                </a:highlight>
                <a:latin typeface="Courier New" panose="02070309020205020404" pitchFamily="49" charset="0"/>
                <a:cs typeface="Courier New" panose="02070309020205020404" pitchFamily="49" charset="0"/>
              </a:rPr>
              <a:t>&lt;</a:t>
            </a:r>
            <a:r>
              <a:rPr lang="pt-BR" sz="1000" dirty="0">
                <a:solidFill>
                  <a:srgbClr val="800000"/>
                </a:solidFill>
                <a:highlight>
                  <a:srgbClr val="FFFFFF"/>
                </a:highlight>
                <a:latin typeface="Courier New" panose="02070309020205020404" pitchFamily="49" charset="0"/>
                <a:cs typeface="Courier New" panose="02070309020205020404" pitchFamily="49" charset="0"/>
              </a:rPr>
              <a:t>num</a:t>
            </a:r>
            <a:r>
              <a:rPr lang="pt-BR" sz="1000" dirty="0">
                <a:solidFill>
                  <a:srgbClr val="FF0000"/>
                </a:solidFill>
                <a:highlight>
                  <a:srgbClr val="FFFFFF"/>
                </a:highlight>
                <a:latin typeface="Courier New" panose="02070309020205020404" pitchFamily="49" charset="0"/>
                <a:cs typeface="Courier New" panose="02070309020205020404" pitchFamily="49" charset="0"/>
              </a:rPr>
              <a:t> value</a:t>
            </a:r>
            <a:r>
              <a:rPr lang="pt-BR" sz="1000" dirty="0">
                <a:solidFill>
                  <a:srgbClr val="0000FF"/>
                </a:solidFill>
                <a:highlight>
                  <a:srgbClr val="FFFFFF"/>
                </a:highlight>
                <a:latin typeface="Courier New" panose="02070309020205020404" pitchFamily="49" charset="0"/>
                <a:cs typeface="Courier New" panose="02070309020205020404" pitchFamily="49" charset="0"/>
              </a:rPr>
              <a:t>="</a:t>
            </a:r>
            <a:r>
              <a:rPr lang="pt-BR" sz="1000" dirty="0">
                <a:solidFill>
                  <a:srgbClr val="000000"/>
                </a:solidFill>
                <a:highlight>
                  <a:srgbClr val="FFFFFF"/>
                </a:highlight>
                <a:latin typeface="Courier New" panose="02070309020205020404" pitchFamily="49" charset="0"/>
                <a:cs typeface="Courier New" panose="02070309020205020404" pitchFamily="49" charset="0"/>
              </a:rPr>
              <a:t>15</a:t>
            </a:r>
            <a:r>
              <a:rPr lang="pt-BR" sz="1000" dirty="0">
                <a:solidFill>
                  <a:srgbClr val="0000FF"/>
                </a:solidFill>
                <a:highlight>
                  <a:srgbClr val="FFFFFF"/>
                </a:highlight>
                <a:latin typeface="Courier New" panose="02070309020205020404" pitchFamily="49" charset="0"/>
                <a:cs typeface="Courier New" panose="02070309020205020404" pitchFamily="49" charset="0"/>
              </a:rPr>
              <a:t>"&gt;</a:t>
            </a:r>
            <a:r>
              <a:rPr lang="pt-BR" sz="1000" dirty="0">
                <a:solidFill>
                  <a:srgbClr val="000000"/>
                </a:solidFill>
                <a:highlight>
                  <a:srgbClr val="FFFFFF"/>
                </a:highlight>
                <a:latin typeface="Courier New" panose="02070309020205020404" pitchFamily="49" charset="0"/>
                <a:cs typeface="Courier New" panose="02070309020205020404" pitchFamily="49" charset="0"/>
              </a:rPr>
              <a:t>Title 15—</a:t>
            </a:r>
            <a:r>
              <a:rPr lang="pt-BR" sz="1000" dirty="0">
                <a:solidFill>
                  <a:srgbClr val="0000FF"/>
                </a:solidFill>
                <a:highlight>
                  <a:srgbClr val="FFFFFF"/>
                </a:highlight>
                <a:latin typeface="Courier New" panose="02070309020205020404" pitchFamily="49" charset="0"/>
                <a:cs typeface="Courier New" panose="02070309020205020404" pitchFamily="49" charset="0"/>
              </a:rPr>
              <a:t>&lt;/</a:t>
            </a:r>
            <a:r>
              <a:rPr lang="pt-BR" sz="1000" dirty="0">
                <a:solidFill>
                  <a:srgbClr val="800000"/>
                </a:solidFill>
                <a:highlight>
                  <a:srgbClr val="FFFFFF"/>
                </a:highlight>
                <a:latin typeface="Courier New" panose="02070309020205020404" pitchFamily="49" charset="0"/>
                <a:cs typeface="Courier New" panose="02070309020205020404" pitchFamily="49" charset="0"/>
              </a:rPr>
              <a:t>num</a:t>
            </a:r>
            <a:r>
              <a:rPr lang="pt-BR" sz="1000" dirty="0">
                <a:solidFill>
                  <a:srgbClr val="0000FF"/>
                </a:solidFill>
                <a:highlight>
                  <a:srgbClr val="FFFFFF"/>
                </a:highlight>
                <a:latin typeface="Courier New" panose="02070309020205020404" pitchFamily="49" charset="0"/>
                <a:cs typeface="Courier New" panose="02070309020205020404" pitchFamily="49" charset="0"/>
              </a:rPr>
              <a:t>&gt;</a:t>
            </a:r>
            <a:endParaRPr lang="pt-BR"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heading</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COMMERCE AND TRADE</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heading</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it-IT" sz="1000" dirty="0">
                <a:solidFill>
                  <a:srgbClr val="000000"/>
                </a:solidFill>
                <a:highlight>
                  <a:srgbClr val="FFFFFF"/>
                </a:highlight>
                <a:latin typeface="Courier New" panose="02070309020205020404" pitchFamily="49" charset="0"/>
                <a:cs typeface="Courier New" panose="02070309020205020404" pitchFamily="49" charset="0"/>
              </a:rPr>
              <a:t>			</a:t>
            </a:r>
            <a:r>
              <a:rPr lang="it-IT" sz="1000" dirty="0">
                <a:solidFill>
                  <a:srgbClr val="0000FF"/>
                </a:solidFill>
                <a:highlight>
                  <a:srgbClr val="FFFFFF"/>
                </a:highlight>
                <a:latin typeface="Courier New" panose="02070309020205020404" pitchFamily="49" charset="0"/>
                <a:cs typeface="Courier New" panose="02070309020205020404" pitchFamily="49" charset="0"/>
              </a:rPr>
              <a:t>&lt;</a:t>
            </a:r>
            <a:r>
              <a:rPr lang="it-IT" sz="1000" dirty="0">
                <a:solidFill>
                  <a:srgbClr val="800000"/>
                </a:solidFill>
                <a:highlight>
                  <a:srgbClr val="FFFFFF"/>
                </a:highlight>
                <a:latin typeface="Courier New" panose="02070309020205020404" pitchFamily="49" charset="0"/>
                <a:cs typeface="Courier New" panose="02070309020205020404" pitchFamily="49" charset="0"/>
              </a:rPr>
              <a:t>note</a:t>
            </a:r>
            <a:r>
              <a:rPr lang="it-IT" sz="1000" dirty="0">
                <a:solidFill>
                  <a:srgbClr val="FF0000"/>
                </a:solidFill>
                <a:highlight>
                  <a:srgbClr val="FFFFFF"/>
                </a:highlight>
                <a:latin typeface="Courier New" panose="02070309020205020404" pitchFamily="49" charset="0"/>
                <a:cs typeface="Courier New" panose="02070309020205020404" pitchFamily="49" charset="0"/>
              </a:rPr>
              <a:t> topic</a:t>
            </a:r>
            <a:r>
              <a:rPr lang="it-IT" sz="1000" dirty="0">
                <a:solidFill>
                  <a:srgbClr val="0000FF"/>
                </a:solidFill>
                <a:highlight>
                  <a:srgbClr val="FFFFFF"/>
                </a:highlight>
                <a:latin typeface="Courier New" panose="02070309020205020404" pitchFamily="49" charset="0"/>
                <a:cs typeface="Courier New" panose="02070309020205020404" pitchFamily="49" charset="0"/>
              </a:rPr>
              <a:t>="</a:t>
            </a:r>
            <a:r>
              <a:rPr lang="it-IT" sz="1000" dirty="0">
                <a:solidFill>
                  <a:srgbClr val="000000"/>
                </a:solidFill>
                <a:highlight>
                  <a:srgbClr val="FFFFFF"/>
                </a:highlight>
                <a:latin typeface="Courier New" panose="02070309020205020404" pitchFamily="49" charset="0"/>
                <a:cs typeface="Courier New" panose="02070309020205020404" pitchFamily="49" charset="0"/>
              </a:rPr>
              <a:t>miscellaneous</a:t>
            </a:r>
            <a:r>
              <a:rPr lang="it-IT" sz="1000" dirty="0">
                <a:solidFill>
                  <a:srgbClr val="0000FF"/>
                </a:solidFill>
                <a:highlight>
                  <a:srgbClr val="FFFFFF"/>
                </a:highlight>
                <a:latin typeface="Courier New" panose="02070309020205020404" pitchFamily="49" charset="0"/>
                <a:cs typeface="Courier New" panose="02070309020205020404" pitchFamily="49" charset="0"/>
              </a:rPr>
              <a:t>"</a:t>
            </a:r>
            <a:r>
              <a:rPr lang="it-IT" sz="1000" dirty="0">
                <a:solidFill>
                  <a:srgbClr val="FF0000"/>
                </a:solidFill>
                <a:highlight>
                  <a:srgbClr val="FFFFFF"/>
                </a:highlight>
                <a:latin typeface="Courier New" panose="02070309020205020404" pitchFamily="49" charset="0"/>
                <a:cs typeface="Courier New" panose="02070309020205020404" pitchFamily="49" charset="0"/>
              </a:rPr>
              <a:t> </a:t>
            </a:r>
            <a:br>
              <a:rPr lang="it-IT" sz="1000" dirty="0">
                <a:solidFill>
                  <a:srgbClr val="FF0000"/>
                </a:solidFill>
                <a:highlight>
                  <a:srgbClr val="FFFFFF"/>
                </a:highlight>
                <a:latin typeface="Courier New" panose="02070309020205020404" pitchFamily="49" charset="0"/>
                <a:cs typeface="Courier New" panose="02070309020205020404" pitchFamily="49" charset="0"/>
              </a:rPr>
            </a:br>
            <a:r>
              <a:rPr lang="it-IT" sz="1000" dirty="0">
                <a:solidFill>
                  <a:srgbClr val="FF0000"/>
                </a:solidFill>
                <a:highlight>
                  <a:srgbClr val="FFFFFF"/>
                </a:highlight>
                <a:latin typeface="Courier New" panose="02070309020205020404" pitchFamily="49" charset="0"/>
                <a:cs typeface="Courier New" panose="02070309020205020404" pitchFamily="49" charset="0"/>
              </a:rPr>
              <a:t>				id</a:t>
            </a:r>
            <a:r>
              <a:rPr lang="it-IT" sz="1000" dirty="0">
                <a:solidFill>
                  <a:srgbClr val="0000FF"/>
                </a:solidFill>
                <a:highlight>
                  <a:srgbClr val="FFFFFF"/>
                </a:highlight>
                <a:latin typeface="Courier New" panose="02070309020205020404" pitchFamily="49" charset="0"/>
                <a:cs typeface="Courier New" panose="02070309020205020404" pitchFamily="49" charset="0"/>
              </a:rPr>
              <a:t>="</a:t>
            </a:r>
            <a:r>
              <a:rPr lang="it-IT" sz="1000" dirty="0">
                <a:solidFill>
                  <a:srgbClr val="000000"/>
                </a:solidFill>
                <a:highlight>
                  <a:srgbClr val="FFFFFF"/>
                </a:highlight>
                <a:latin typeface="Courier New" panose="02070309020205020404" pitchFamily="49" charset="0"/>
                <a:cs typeface="Courier New" panose="02070309020205020404" pitchFamily="49" charset="0"/>
              </a:rPr>
              <a:t>idcfab2c6a-0c74-11e6-aa53-e455a13f2ad9</a:t>
            </a:r>
            <a:r>
              <a:rPr lang="it-IT" sz="1000" dirty="0">
                <a:solidFill>
                  <a:srgbClr val="0000FF"/>
                </a:solidFill>
                <a:highlight>
                  <a:srgbClr val="FFFFFF"/>
                </a:highlight>
                <a:latin typeface="Courier New" panose="02070309020205020404" pitchFamily="49" charset="0"/>
                <a:cs typeface="Courier New" panose="02070309020205020404" pitchFamily="49" charset="0"/>
              </a:rPr>
              <a:t>"&gt;</a:t>
            </a:r>
            <a:endParaRPr lang="it-IT"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p</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Current through 114-153</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p</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latin typeface="Courier New" panose="02070309020205020404" pitchFamily="49" charset="0"/>
              <a:cs typeface="Courier New" panose="02070309020205020404" pitchFamily="49" charset="0"/>
            </a:endParaRPr>
          </a:p>
        </p:txBody>
      </p:sp>
      <p:sp>
        <p:nvSpPr>
          <p:cNvPr id="5" name="Rectangle 4"/>
          <p:cNvSpPr/>
          <p:nvPr/>
        </p:nvSpPr>
        <p:spPr>
          <a:xfrm>
            <a:off x="863599" y="1248465"/>
            <a:ext cx="10445263" cy="861774"/>
          </a:xfrm>
          <a:prstGeom prst="rect">
            <a:avLst/>
          </a:prstGeom>
        </p:spPr>
        <p:txBody>
          <a:bodyPr wrap="square">
            <a:spAutoFit/>
          </a:bodyPr>
          <a:lstStyle/>
          <a:p>
            <a:r>
              <a:rPr lang="en-US" dirty="0">
                <a:solidFill>
                  <a:srgbClr val="00B0F0"/>
                </a:solidFill>
              </a:rPr>
              <a:t>The USC header contains version, the schema include, and metadata about the document. </a:t>
            </a:r>
          </a:p>
          <a:p>
            <a:r>
              <a:rPr lang="en-US" sz="1600" dirty="0"/>
              <a:t>The import into Financial Regulation Ontology Staging retains this information, but we only need selected elements for LKIF/FRO. The only XMLSpy edit to the was to remove chapters that we don’t need.</a:t>
            </a:r>
          </a:p>
        </p:txBody>
      </p:sp>
      <p:sp>
        <p:nvSpPr>
          <p:cNvPr id="6" name="Rectangle 5"/>
          <p:cNvSpPr/>
          <p:nvPr/>
        </p:nvSpPr>
        <p:spPr>
          <a:xfrm>
            <a:off x="863599" y="2504287"/>
            <a:ext cx="2528278" cy="3539430"/>
          </a:xfrm>
          <a:prstGeom prst="rect">
            <a:avLst/>
          </a:prstGeom>
        </p:spPr>
        <p:txBody>
          <a:bodyPr wrap="square">
            <a:spAutoFit/>
          </a:bodyPr>
          <a:lstStyle/>
          <a:p>
            <a:r>
              <a:rPr lang="en-US" sz="1400" dirty="0">
                <a:cs typeface="Calibri" panose="020F0502020204030204" pitchFamily="34" charset="0"/>
              </a:rPr>
              <a:t>The </a:t>
            </a:r>
            <a:r>
              <a:rPr lang="en-US" sz="1400" dirty="0">
                <a:solidFill>
                  <a:srgbClr val="0000FF"/>
                </a:solidFill>
                <a:highlight>
                  <a:srgbClr val="FFFFFF"/>
                </a:highlight>
                <a:cs typeface="Calibri" panose="020F0502020204030204" pitchFamily="34" charset="0"/>
              </a:rPr>
              <a:t>&lt;</a:t>
            </a:r>
            <a:r>
              <a:rPr lang="en-US" sz="1400" dirty="0">
                <a:solidFill>
                  <a:srgbClr val="800000"/>
                </a:solidFill>
                <a:highlight>
                  <a:srgbClr val="FFFFFF"/>
                </a:highlight>
                <a:cs typeface="Calibri" panose="020F0502020204030204" pitchFamily="34" charset="0"/>
              </a:rPr>
              <a:t>meta</a:t>
            </a:r>
            <a:r>
              <a:rPr lang="en-US" sz="1400" dirty="0">
                <a:solidFill>
                  <a:srgbClr val="0000FF"/>
                </a:solidFill>
                <a:highlight>
                  <a:srgbClr val="FFFFFF"/>
                </a:highlight>
                <a:cs typeface="Calibri" panose="020F0502020204030204" pitchFamily="34" charset="0"/>
              </a:rPr>
              <a:t>&gt;</a:t>
            </a:r>
            <a:r>
              <a:rPr lang="en-US" sz="1400" dirty="0">
                <a:cs typeface="Calibri" panose="020F0502020204030204" pitchFamily="34" charset="0"/>
              </a:rPr>
              <a:t> section has the document title, number. Publisher is the Office of the Law Revision Council (OLRC). The Publication name refers to the OLRC release point 114-153. The files is as of 2016-04-27.</a:t>
            </a:r>
          </a:p>
          <a:p>
            <a:endParaRPr lang="en-US" sz="1400" dirty="0">
              <a:cs typeface="Calibri" panose="020F0502020204030204" pitchFamily="34" charset="0"/>
            </a:endParaRPr>
          </a:p>
          <a:p>
            <a:r>
              <a:rPr lang="en-US" sz="1400" dirty="0">
                <a:cs typeface="Calibri" panose="020F0502020204030204" pitchFamily="34" charset="0"/>
              </a:rPr>
              <a:t>The document body starts with the </a:t>
            </a:r>
            <a:r>
              <a:rPr lang="en-US" sz="1400" dirty="0">
                <a:solidFill>
                  <a:srgbClr val="0000FF"/>
                </a:solidFill>
                <a:highlight>
                  <a:srgbClr val="FFFFFF"/>
                </a:highlight>
                <a:cs typeface="Calibri" panose="020F0502020204030204" pitchFamily="34" charset="0"/>
              </a:rPr>
              <a:t>&lt;</a:t>
            </a:r>
            <a:r>
              <a:rPr lang="en-US" sz="1400" dirty="0">
                <a:solidFill>
                  <a:srgbClr val="800000"/>
                </a:solidFill>
                <a:highlight>
                  <a:srgbClr val="FFFFFF"/>
                </a:highlight>
                <a:cs typeface="Calibri" panose="020F0502020204030204" pitchFamily="34" charset="0"/>
              </a:rPr>
              <a:t>main</a:t>
            </a:r>
            <a:r>
              <a:rPr lang="en-US" sz="1400" dirty="0">
                <a:solidFill>
                  <a:srgbClr val="0000FF"/>
                </a:solidFill>
                <a:highlight>
                  <a:srgbClr val="FFFFFF"/>
                </a:highlight>
                <a:cs typeface="Calibri" panose="020F0502020204030204" pitchFamily="34" charset="0"/>
              </a:rPr>
              <a:t>&gt;</a:t>
            </a:r>
            <a:r>
              <a:rPr lang="en-US" sz="1400" dirty="0">
                <a:cs typeface="Calibri" panose="020F0502020204030204" pitchFamily="34" charset="0"/>
              </a:rPr>
              <a:t> tag. Just like in CFR, top-level component is the Title. The </a:t>
            </a:r>
            <a:r>
              <a:rPr lang="en-US" sz="1400" dirty="0">
                <a:solidFill>
                  <a:srgbClr val="FF0000"/>
                </a:solidFill>
                <a:cs typeface="Calibri" panose="020F0502020204030204" pitchFamily="34" charset="0"/>
              </a:rPr>
              <a:t>id</a:t>
            </a:r>
            <a:r>
              <a:rPr lang="en-US" sz="1400" dirty="0">
                <a:cs typeface="Calibri" panose="020F0502020204030204" pitchFamily="34" charset="0"/>
              </a:rPr>
              <a:t> field (see </a:t>
            </a:r>
            <a:r>
              <a:rPr lang="en-US" sz="1400" dirty="0">
                <a:solidFill>
                  <a:srgbClr val="800000"/>
                </a:solidFill>
                <a:highlight>
                  <a:srgbClr val="FFFFFF"/>
                </a:highlight>
                <a:cs typeface="Calibri" panose="020F0502020204030204" pitchFamily="34" charset="0"/>
              </a:rPr>
              <a:t>title</a:t>
            </a:r>
            <a:r>
              <a:rPr lang="en-US" sz="1400" dirty="0">
                <a:cs typeface="Calibri" panose="020F0502020204030204" pitchFamily="34" charset="0"/>
              </a:rPr>
              <a:t> and </a:t>
            </a:r>
            <a:r>
              <a:rPr lang="en-US" sz="1400" dirty="0">
                <a:solidFill>
                  <a:srgbClr val="800000"/>
                </a:solidFill>
                <a:highlight>
                  <a:srgbClr val="FFFFFF"/>
                </a:highlight>
                <a:cs typeface="Calibri" panose="020F0502020204030204" pitchFamily="34" charset="0"/>
              </a:rPr>
              <a:t>note)</a:t>
            </a:r>
            <a:r>
              <a:rPr lang="en-US" sz="1400" dirty="0">
                <a:cs typeface="Calibri" panose="020F0502020204030204" pitchFamily="34" charset="0"/>
              </a:rPr>
              <a:t> provides a unique identifier for all components. , that we will use to construct the URIs in FinRegOnt. </a:t>
            </a:r>
          </a:p>
        </p:txBody>
      </p:sp>
    </p:spTree>
    <p:extLst>
      <p:ext uri="{BB962C8B-B14F-4D97-AF65-F5344CB8AC3E}">
        <p14:creationId xmlns:p14="http://schemas.microsoft.com/office/powerpoint/2010/main" val="4165492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USC XML main structure</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7" name="Rectangle 6"/>
          <p:cNvSpPr/>
          <p:nvPr/>
        </p:nvSpPr>
        <p:spPr>
          <a:xfrm>
            <a:off x="863599" y="1248465"/>
            <a:ext cx="10445263" cy="892552"/>
          </a:xfrm>
          <a:prstGeom prst="rect">
            <a:avLst/>
          </a:prstGeom>
        </p:spPr>
        <p:txBody>
          <a:bodyPr wrap="square">
            <a:spAutoFit/>
          </a:bodyPr>
          <a:lstStyle/>
          <a:p>
            <a:r>
              <a:rPr lang="en-US" dirty="0">
                <a:solidFill>
                  <a:srgbClr val="00B0F0"/>
                </a:solidFill>
              </a:rPr>
              <a:t>The USC main structure has more levels and content elements than CFR.</a:t>
            </a:r>
          </a:p>
          <a:p>
            <a:r>
              <a:rPr lang="en-US" sz="1600" dirty="0"/>
              <a:t>Our Private Fund Manager Exception is contained in a Subsection of 15 U.S. Code § 80b–3.</a:t>
            </a:r>
          </a:p>
          <a:p>
            <a:endParaRPr lang="en-US" sz="1600" dirty="0"/>
          </a:p>
        </p:txBody>
      </p:sp>
      <p:sp>
        <p:nvSpPr>
          <p:cNvPr id="8" name="Rectangle 7"/>
          <p:cNvSpPr/>
          <p:nvPr/>
        </p:nvSpPr>
        <p:spPr>
          <a:xfrm>
            <a:off x="4493845" y="1904755"/>
            <a:ext cx="7090507" cy="4093428"/>
          </a:xfrm>
          <a:prstGeom prst="rect">
            <a:avLst/>
          </a:prstGeom>
        </p:spPr>
        <p:txBody>
          <a:bodyPr wrap="square">
            <a:spAutoFit/>
          </a:bodyPr>
          <a:lstStyle/>
          <a:p>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section</a:t>
            </a:r>
            <a:r>
              <a:rPr lang="en-US" sz="1000" dirty="0">
                <a:solidFill>
                  <a:srgbClr val="FF0000"/>
                </a:solidFill>
                <a:highlight>
                  <a:srgbClr val="FFFFFF"/>
                </a:highlight>
                <a:latin typeface="Courier New" panose="02070309020205020404" pitchFamily="49" charset="0"/>
                <a:cs typeface="Courier New" panose="02070309020205020404" pitchFamily="49" charset="0"/>
              </a:rPr>
              <a:t> style</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-uslm-lc:I80</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id</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idd04f5b5e-0c74-11e6-aa53-e455a13f2ad9</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a:t>
            </a:r>
          </a:p>
          <a:p>
            <a:r>
              <a:rPr lang="en-US" sz="1000" dirty="0">
                <a:solidFill>
                  <a:srgbClr val="FF0000"/>
                </a:solidFill>
                <a:highlight>
                  <a:srgbClr val="FFFFFF"/>
                </a:highlight>
                <a:latin typeface="Courier New" panose="02070309020205020404" pitchFamily="49" charset="0"/>
                <a:cs typeface="Courier New" panose="02070309020205020404" pitchFamily="49" charset="0"/>
              </a:rPr>
              <a:t>	identifier</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/us/usc/t15/s80b–3</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pt-BR" sz="1000" dirty="0">
                <a:solidFill>
                  <a:srgbClr val="0000FF"/>
                </a:solidFill>
                <a:highlight>
                  <a:srgbClr val="FFFFFF"/>
                </a:highlight>
                <a:latin typeface="Courier New" panose="02070309020205020404" pitchFamily="49" charset="0"/>
                <a:cs typeface="Courier New" panose="02070309020205020404" pitchFamily="49" charset="0"/>
              </a:rPr>
              <a:t>	&lt;</a:t>
            </a:r>
            <a:r>
              <a:rPr lang="pt-BR" sz="1000" dirty="0">
                <a:solidFill>
                  <a:srgbClr val="800000"/>
                </a:solidFill>
                <a:highlight>
                  <a:srgbClr val="FFFFFF"/>
                </a:highlight>
                <a:latin typeface="Courier New" panose="02070309020205020404" pitchFamily="49" charset="0"/>
                <a:cs typeface="Courier New" panose="02070309020205020404" pitchFamily="49" charset="0"/>
              </a:rPr>
              <a:t>num</a:t>
            </a:r>
            <a:r>
              <a:rPr lang="pt-BR" sz="1000" dirty="0">
                <a:solidFill>
                  <a:srgbClr val="FF0000"/>
                </a:solidFill>
                <a:highlight>
                  <a:srgbClr val="FFFFFF"/>
                </a:highlight>
                <a:latin typeface="Courier New" panose="02070309020205020404" pitchFamily="49" charset="0"/>
                <a:cs typeface="Courier New" panose="02070309020205020404" pitchFamily="49" charset="0"/>
              </a:rPr>
              <a:t> value</a:t>
            </a:r>
            <a:r>
              <a:rPr lang="pt-BR" sz="1000" dirty="0">
                <a:solidFill>
                  <a:srgbClr val="0000FF"/>
                </a:solidFill>
                <a:highlight>
                  <a:srgbClr val="FFFFFF"/>
                </a:highlight>
                <a:latin typeface="Courier New" panose="02070309020205020404" pitchFamily="49" charset="0"/>
                <a:cs typeface="Courier New" panose="02070309020205020404" pitchFamily="49" charset="0"/>
              </a:rPr>
              <a:t>="</a:t>
            </a:r>
            <a:r>
              <a:rPr lang="pt-BR" sz="1000" dirty="0">
                <a:solidFill>
                  <a:srgbClr val="000000"/>
                </a:solidFill>
                <a:highlight>
                  <a:srgbClr val="FFFFFF"/>
                </a:highlight>
                <a:latin typeface="Courier New" panose="02070309020205020404" pitchFamily="49" charset="0"/>
                <a:cs typeface="Courier New" panose="02070309020205020404" pitchFamily="49" charset="0"/>
              </a:rPr>
              <a:t>80b–3</a:t>
            </a:r>
            <a:r>
              <a:rPr lang="pt-BR" sz="1000" dirty="0">
                <a:solidFill>
                  <a:srgbClr val="0000FF"/>
                </a:solidFill>
                <a:highlight>
                  <a:srgbClr val="FFFFFF"/>
                </a:highlight>
                <a:latin typeface="Courier New" panose="02070309020205020404" pitchFamily="49" charset="0"/>
                <a:cs typeface="Courier New" panose="02070309020205020404" pitchFamily="49" charset="0"/>
              </a:rPr>
              <a:t>"&gt;</a:t>
            </a:r>
            <a:r>
              <a:rPr lang="pt-BR" sz="1000" dirty="0">
                <a:solidFill>
                  <a:srgbClr val="000000"/>
                </a:solidFill>
                <a:highlight>
                  <a:srgbClr val="FFFFFF"/>
                </a:highlight>
                <a:latin typeface="Courier New" panose="02070309020205020404" pitchFamily="49" charset="0"/>
                <a:cs typeface="Courier New" panose="02070309020205020404" pitchFamily="49" charset="0"/>
              </a:rPr>
              <a:t>§ 80b–3.</a:t>
            </a:r>
            <a:r>
              <a:rPr lang="pt-BR" sz="1000" dirty="0">
                <a:solidFill>
                  <a:srgbClr val="0000FF"/>
                </a:solidFill>
                <a:highlight>
                  <a:srgbClr val="FFFFFF"/>
                </a:highlight>
                <a:latin typeface="Courier New" panose="02070309020205020404" pitchFamily="49" charset="0"/>
                <a:cs typeface="Courier New" panose="02070309020205020404" pitchFamily="49" charset="0"/>
              </a:rPr>
              <a:t>&lt;/</a:t>
            </a:r>
            <a:r>
              <a:rPr lang="pt-BR" sz="1000" dirty="0">
                <a:solidFill>
                  <a:srgbClr val="800000"/>
                </a:solidFill>
                <a:highlight>
                  <a:srgbClr val="FFFFFF"/>
                </a:highlight>
                <a:latin typeface="Courier New" panose="02070309020205020404" pitchFamily="49" charset="0"/>
                <a:cs typeface="Courier New" panose="02070309020205020404" pitchFamily="49" charset="0"/>
              </a:rPr>
              <a:t>num</a:t>
            </a:r>
            <a:r>
              <a:rPr lang="pt-BR" sz="1000" dirty="0">
                <a:solidFill>
                  <a:srgbClr val="0000FF"/>
                </a:solidFill>
                <a:highlight>
                  <a:srgbClr val="FFFFFF"/>
                </a:highlight>
                <a:latin typeface="Courier New" panose="02070309020205020404" pitchFamily="49" charset="0"/>
                <a:cs typeface="Courier New" panose="02070309020205020404" pitchFamily="49" charset="0"/>
              </a:rPr>
              <a:t>&gt;</a:t>
            </a:r>
            <a:endParaRPr lang="pt-BR"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heading</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 Registration of investment advisers</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heading</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subsection</a:t>
            </a:r>
            <a:r>
              <a:rPr lang="en-US" sz="1000" dirty="0">
                <a:solidFill>
                  <a:srgbClr val="FF0000"/>
                </a:solidFill>
                <a:highlight>
                  <a:srgbClr val="FFFFFF"/>
                </a:highlight>
                <a:latin typeface="Courier New" panose="02070309020205020404" pitchFamily="49" charset="0"/>
                <a:cs typeface="Courier New" panose="02070309020205020404" pitchFamily="49" charset="0"/>
              </a:rPr>
              <a:t> style</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-uslm-lc:I19</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class</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indent2 firstIndent-2</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a:t>
            </a:r>
          </a:p>
          <a:p>
            <a:r>
              <a:rPr lang="en-US" sz="1000" dirty="0">
                <a:solidFill>
                  <a:srgbClr val="FF0000"/>
                </a:solidFill>
                <a:highlight>
                  <a:srgbClr val="FFFFFF"/>
                </a:highlight>
                <a:latin typeface="Courier New" panose="02070309020205020404" pitchFamily="49" charset="0"/>
                <a:cs typeface="Courier New" panose="02070309020205020404" pitchFamily="49" charset="0"/>
              </a:rPr>
              <a:t>		id</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idd04f5b5f-0c74-11e6-aa53-e455a13f2ad9</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p>
          <a:p>
            <a:r>
              <a:rPr lang="en-US" sz="1000" dirty="0">
                <a:solidFill>
                  <a:srgbClr val="FF0000"/>
                </a:solidFill>
                <a:highlight>
                  <a:srgbClr val="FFFFFF"/>
                </a:highlight>
                <a:latin typeface="Courier New" panose="02070309020205020404" pitchFamily="49" charset="0"/>
                <a:cs typeface="Courier New" panose="02070309020205020404" pitchFamily="49" charset="0"/>
              </a:rPr>
              <a:t>		identifier</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/us/usc/t15/s80b–3/a</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subsection</a:t>
            </a:r>
            <a:r>
              <a:rPr lang="en-US" sz="1000" dirty="0">
                <a:solidFill>
                  <a:srgbClr val="0000FF"/>
                </a:solidFill>
                <a:highlight>
                  <a:srgbClr val="FFFFFF"/>
                </a:highlight>
                <a:latin typeface="Courier New" panose="02070309020205020404" pitchFamily="49" charset="0"/>
                <a:cs typeface="Courier New" panose="02070309020205020404" pitchFamily="49" charset="0"/>
              </a:rPr>
              <a:t>&gt; …</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subsection</a:t>
            </a:r>
            <a:r>
              <a:rPr lang="en-US" sz="1000" dirty="0">
                <a:solidFill>
                  <a:srgbClr val="FF0000"/>
                </a:solidFill>
                <a:highlight>
                  <a:srgbClr val="FFFFFF"/>
                </a:highlight>
                <a:latin typeface="Courier New" panose="02070309020205020404" pitchFamily="49" charset="0"/>
                <a:cs typeface="Courier New" panose="02070309020205020404" pitchFamily="49" charset="0"/>
              </a:rPr>
              <a:t> style</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-uslm-lc:I19</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class</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indent2 firstIndent-2</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a:t>
            </a:r>
          </a:p>
          <a:p>
            <a:r>
              <a:rPr lang="en-US" sz="1000" dirty="0">
                <a:solidFill>
                  <a:srgbClr val="FF0000"/>
                </a:solidFill>
                <a:highlight>
                  <a:srgbClr val="FFFFFF"/>
                </a:highlight>
                <a:latin typeface="Courier New" panose="02070309020205020404" pitchFamily="49" charset="0"/>
                <a:cs typeface="Courier New" panose="02070309020205020404" pitchFamily="49" charset="0"/>
              </a:rPr>
              <a:t>		id</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idd04f5b60-0c74-11e6-aa53-e455a13f2ad9</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a:t>
            </a:r>
          </a:p>
          <a:p>
            <a:r>
              <a:rPr lang="en-US" sz="1000" dirty="0">
                <a:solidFill>
                  <a:srgbClr val="FF0000"/>
                </a:solidFill>
                <a:highlight>
                  <a:srgbClr val="FFFFFF"/>
                </a:highlight>
                <a:latin typeface="Courier New" panose="02070309020205020404" pitchFamily="49" charset="0"/>
                <a:cs typeface="Courier New" panose="02070309020205020404" pitchFamily="49" charset="0"/>
              </a:rPr>
              <a:t>		identifier</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/us/usc/t15/s80b–3/b</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num</a:t>
            </a:r>
            <a:r>
              <a:rPr lang="en-US" sz="1000" dirty="0">
                <a:solidFill>
                  <a:srgbClr val="FF0000"/>
                </a:solidFill>
                <a:highlight>
                  <a:srgbClr val="FFFFFF"/>
                </a:highlight>
                <a:latin typeface="Courier New" panose="02070309020205020404" pitchFamily="49" charset="0"/>
                <a:cs typeface="Courier New" panose="02070309020205020404" pitchFamily="49" charset="0"/>
              </a:rPr>
              <a:t> value</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b</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class</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bold</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(b)</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num</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heading</a:t>
            </a:r>
            <a:r>
              <a:rPr lang="en-US" sz="1000" dirty="0">
                <a:solidFill>
                  <a:srgbClr val="FF0000"/>
                </a:solidFill>
                <a:highlight>
                  <a:srgbClr val="FFFFFF"/>
                </a:highlight>
                <a:latin typeface="Courier New" panose="02070309020205020404" pitchFamily="49" charset="0"/>
                <a:cs typeface="Courier New" panose="02070309020205020404" pitchFamily="49" charset="0"/>
              </a:rPr>
              <a:t> class</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bold</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 Investment advisers who need not be registered</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heading</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chapeau</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The provisions of subsection (a) shall not apply to—</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chapeau</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paragraph</a:t>
            </a:r>
            <a:r>
              <a:rPr lang="en-US" sz="1000" dirty="0">
                <a:solidFill>
                  <a:srgbClr val="FF0000"/>
                </a:solidFill>
                <a:highlight>
                  <a:srgbClr val="FFFFFF"/>
                </a:highlight>
                <a:latin typeface="Courier New" panose="02070309020205020404" pitchFamily="49" charset="0"/>
                <a:cs typeface="Courier New" panose="02070309020205020404" pitchFamily="49" charset="0"/>
              </a:rPr>
              <a:t> style</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-uslm-lc:I12</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class</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indent1</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a:t>
            </a:r>
          </a:p>
          <a:p>
            <a:r>
              <a:rPr lang="en-US" sz="1000" dirty="0">
                <a:solidFill>
                  <a:srgbClr val="FF0000"/>
                </a:solidFill>
                <a:highlight>
                  <a:srgbClr val="FFFFFF"/>
                </a:highlight>
                <a:latin typeface="Courier New" panose="02070309020205020404" pitchFamily="49" charset="0"/>
                <a:cs typeface="Courier New" panose="02070309020205020404" pitchFamily="49" charset="0"/>
              </a:rPr>
              <a:t>		id</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idd04f5b61-0c74-11e6-aa53-e455a13f2ad9</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FF0000"/>
                </a:solidFill>
                <a:highlight>
                  <a:srgbClr val="FFFFFF"/>
                </a:highlight>
                <a:latin typeface="Courier New" panose="02070309020205020404" pitchFamily="49" charset="0"/>
                <a:cs typeface="Courier New" panose="02070309020205020404" pitchFamily="49" charset="0"/>
              </a:rPr>
              <a:t> </a:t>
            </a:r>
          </a:p>
          <a:p>
            <a:r>
              <a:rPr lang="en-US" sz="1000" dirty="0">
                <a:solidFill>
                  <a:srgbClr val="FF0000"/>
                </a:solidFill>
                <a:highlight>
                  <a:srgbClr val="FFFFFF"/>
                </a:highlight>
                <a:latin typeface="Courier New" panose="02070309020205020404" pitchFamily="49" charset="0"/>
                <a:cs typeface="Courier New" panose="02070309020205020404" pitchFamily="49" charset="0"/>
              </a:rPr>
              <a:t>		identifier</a:t>
            </a:r>
            <a:r>
              <a:rPr lang="en-US" sz="1000" dirty="0">
                <a:solidFill>
                  <a:srgbClr val="0000FF"/>
                </a:solidFill>
                <a:highlight>
                  <a:srgbClr val="FFFFFF"/>
                </a:highlight>
                <a:latin typeface="Courier New" panose="02070309020205020404" pitchFamily="49" charset="0"/>
                <a:cs typeface="Courier New" panose="02070309020205020404" pitchFamily="49" charset="0"/>
              </a:rPr>
              <a:t>="</a:t>
            </a:r>
            <a:r>
              <a:rPr lang="en-US" sz="1000" dirty="0">
                <a:solidFill>
                  <a:srgbClr val="000000"/>
                </a:solidFill>
                <a:highlight>
                  <a:srgbClr val="FFFFFF"/>
                </a:highlight>
                <a:latin typeface="Courier New" panose="02070309020205020404" pitchFamily="49" charset="0"/>
                <a:cs typeface="Courier New" panose="02070309020205020404" pitchFamily="49" charset="0"/>
              </a:rPr>
              <a:t>/us/usc/t15/s80b–3/b/1</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pt-BR" sz="1000" dirty="0">
                <a:solidFill>
                  <a:srgbClr val="000000"/>
                </a:solidFill>
                <a:highlight>
                  <a:srgbClr val="FFFFFF"/>
                </a:highlight>
                <a:latin typeface="Courier New" panose="02070309020205020404" pitchFamily="49" charset="0"/>
                <a:cs typeface="Courier New" panose="02070309020205020404" pitchFamily="49" charset="0"/>
              </a:rPr>
              <a:t>	</a:t>
            </a:r>
            <a:r>
              <a:rPr lang="pt-BR" sz="1000" dirty="0">
                <a:solidFill>
                  <a:srgbClr val="0000FF"/>
                </a:solidFill>
                <a:highlight>
                  <a:srgbClr val="FFFFFF"/>
                </a:highlight>
                <a:latin typeface="Courier New" panose="02070309020205020404" pitchFamily="49" charset="0"/>
                <a:cs typeface="Courier New" panose="02070309020205020404" pitchFamily="49" charset="0"/>
              </a:rPr>
              <a:t>&lt;</a:t>
            </a:r>
            <a:r>
              <a:rPr lang="pt-BR" sz="1000" dirty="0">
                <a:solidFill>
                  <a:srgbClr val="800000"/>
                </a:solidFill>
                <a:highlight>
                  <a:srgbClr val="FFFFFF"/>
                </a:highlight>
                <a:latin typeface="Courier New" panose="02070309020205020404" pitchFamily="49" charset="0"/>
                <a:cs typeface="Courier New" panose="02070309020205020404" pitchFamily="49" charset="0"/>
              </a:rPr>
              <a:t>num</a:t>
            </a:r>
            <a:r>
              <a:rPr lang="pt-BR" sz="1000" dirty="0">
                <a:solidFill>
                  <a:srgbClr val="FF0000"/>
                </a:solidFill>
                <a:highlight>
                  <a:srgbClr val="FFFFFF"/>
                </a:highlight>
                <a:latin typeface="Courier New" panose="02070309020205020404" pitchFamily="49" charset="0"/>
                <a:cs typeface="Courier New" panose="02070309020205020404" pitchFamily="49" charset="0"/>
              </a:rPr>
              <a:t> value</a:t>
            </a:r>
            <a:r>
              <a:rPr lang="pt-BR" sz="1000" dirty="0">
                <a:solidFill>
                  <a:srgbClr val="0000FF"/>
                </a:solidFill>
                <a:highlight>
                  <a:srgbClr val="FFFFFF"/>
                </a:highlight>
                <a:latin typeface="Courier New" panose="02070309020205020404" pitchFamily="49" charset="0"/>
                <a:cs typeface="Courier New" panose="02070309020205020404" pitchFamily="49" charset="0"/>
              </a:rPr>
              <a:t>="</a:t>
            </a:r>
            <a:r>
              <a:rPr lang="pt-BR" sz="1000" dirty="0">
                <a:solidFill>
                  <a:srgbClr val="000000"/>
                </a:solidFill>
                <a:highlight>
                  <a:srgbClr val="FFFFFF"/>
                </a:highlight>
                <a:latin typeface="Courier New" panose="02070309020205020404" pitchFamily="49" charset="0"/>
                <a:cs typeface="Courier New" panose="02070309020205020404" pitchFamily="49" charset="0"/>
              </a:rPr>
              <a:t>1</a:t>
            </a:r>
            <a:r>
              <a:rPr lang="pt-BR" sz="1000" dirty="0">
                <a:solidFill>
                  <a:srgbClr val="0000FF"/>
                </a:solidFill>
                <a:highlight>
                  <a:srgbClr val="FFFFFF"/>
                </a:highlight>
                <a:latin typeface="Courier New" panose="02070309020205020404" pitchFamily="49" charset="0"/>
                <a:cs typeface="Courier New" panose="02070309020205020404" pitchFamily="49" charset="0"/>
              </a:rPr>
              <a:t>"&gt;</a:t>
            </a:r>
            <a:r>
              <a:rPr lang="pt-BR" sz="1000" dirty="0">
                <a:solidFill>
                  <a:srgbClr val="000000"/>
                </a:solidFill>
                <a:highlight>
                  <a:srgbClr val="FFFFFF"/>
                </a:highlight>
                <a:latin typeface="Courier New" panose="02070309020205020404" pitchFamily="49" charset="0"/>
                <a:cs typeface="Courier New" panose="02070309020205020404" pitchFamily="49" charset="0"/>
              </a:rPr>
              <a:t>(1)</a:t>
            </a:r>
            <a:r>
              <a:rPr lang="pt-BR" sz="1000" dirty="0">
                <a:solidFill>
                  <a:srgbClr val="0000FF"/>
                </a:solidFill>
                <a:highlight>
                  <a:srgbClr val="FFFFFF"/>
                </a:highlight>
                <a:latin typeface="Courier New" panose="02070309020205020404" pitchFamily="49" charset="0"/>
                <a:cs typeface="Courier New" panose="02070309020205020404" pitchFamily="49" charset="0"/>
              </a:rPr>
              <a:t>&lt;/</a:t>
            </a:r>
            <a:r>
              <a:rPr lang="pt-BR" sz="1000" dirty="0">
                <a:solidFill>
                  <a:srgbClr val="800000"/>
                </a:solidFill>
                <a:highlight>
                  <a:srgbClr val="FFFFFF"/>
                </a:highlight>
                <a:latin typeface="Courier New" panose="02070309020205020404" pitchFamily="49" charset="0"/>
                <a:cs typeface="Courier New" panose="02070309020205020404" pitchFamily="49" charset="0"/>
              </a:rPr>
              <a:t>num</a:t>
            </a:r>
            <a:r>
              <a:rPr lang="pt-BR" sz="1000" dirty="0">
                <a:solidFill>
                  <a:srgbClr val="0000FF"/>
                </a:solidFill>
                <a:highlight>
                  <a:srgbClr val="FFFFFF"/>
                </a:highlight>
                <a:latin typeface="Courier New" panose="02070309020205020404" pitchFamily="49" charset="0"/>
                <a:cs typeface="Courier New" panose="02070309020205020404" pitchFamily="49" charset="0"/>
              </a:rPr>
              <a:t>&gt;</a:t>
            </a:r>
            <a:endParaRPr lang="pt-BR"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content</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r>
              <a:rPr lang="en-US" sz="1000" dirty="0">
                <a:solidFill>
                  <a:srgbClr val="000000"/>
                </a:solidFill>
                <a:highlight>
                  <a:srgbClr val="FFFFFF"/>
                </a:highlight>
                <a:latin typeface="Courier New" panose="02070309020205020404" pitchFamily="49" charset="0"/>
                <a:cs typeface="Courier New" panose="02070309020205020404" pitchFamily="49" charset="0"/>
              </a:rPr>
              <a:t> any investment adviser, other than an investment adviser who acts as an investment adviser to any private fund, all of whose clients are residents of the State within which such investment adviser maintains his or its principal office and place of business, and who does not furnish advice or issue analyses or reports with respect to securities listed or admitted to unlisted trading privileges on any national securities exchange;</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content</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000" dirty="0">
                <a:solidFill>
                  <a:srgbClr val="000000"/>
                </a:solidFill>
                <a:highlight>
                  <a:srgbClr val="FFFFFF"/>
                </a:highlight>
                <a:latin typeface="Courier New" panose="02070309020205020404" pitchFamily="49" charset="0"/>
                <a:cs typeface="Courier New" panose="02070309020205020404" pitchFamily="49" charset="0"/>
              </a:rPr>
              <a:t>							</a:t>
            </a:r>
            <a:r>
              <a:rPr lang="en-US" sz="1000" dirty="0">
                <a:solidFill>
                  <a:srgbClr val="0000FF"/>
                </a:solidFill>
                <a:highlight>
                  <a:srgbClr val="FFFFFF"/>
                </a:highlight>
                <a:latin typeface="Courier New" panose="02070309020205020404" pitchFamily="49" charset="0"/>
                <a:cs typeface="Courier New" panose="02070309020205020404" pitchFamily="49" charset="0"/>
              </a:rPr>
              <a:t>&lt;/</a:t>
            </a:r>
            <a:r>
              <a:rPr lang="en-US" sz="1000" dirty="0">
                <a:solidFill>
                  <a:srgbClr val="800000"/>
                </a:solidFill>
                <a:highlight>
                  <a:srgbClr val="FFFFFF"/>
                </a:highlight>
                <a:latin typeface="Courier New" panose="02070309020205020404" pitchFamily="49" charset="0"/>
                <a:cs typeface="Courier New" panose="02070309020205020404" pitchFamily="49" charset="0"/>
              </a:rPr>
              <a:t>paragraph</a:t>
            </a:r>
            <a:r>
              <a:rPr lang="en-US" sz="1000" dirty="0">
                <a:solidFill>
                  <a:srgbClr val="0000FF"/>
                </a:solidFill>
                <a:highlight>
                  <a:srgbClr val="FFFFFF"/>
                </a:highlight>
                <a:latin typeface="Courier New" panose="02070309020205020404" pitchFamily="49" charset="0"/>
                <a:cs typeface="Courier New" panose="02070309020205020404" pitchFamily="49" charset="0"/>
              </a:rPr>
              <a:t>&gt;</a:t>
            </a:r>
            <a:endParaRPr lang="en-US" sz="1000" dirty="0">
              <a:latin typeface="Courier New" panose="02070309020205020404" pitchFamily="49" charset="0"/>
              <a:cs typeface="Courier New" panose="02070309020205020404" pitchFamily="49" charset="0"/>
            </a:endParaRPr>
          </a:p>
        </p:txBody>
      </p:sp>
      <p:sp>
        <p:nvSpPr>
          <p:cNvPr id="9" name="Rectangle 8"/>
          <p:cNvSpPr/>
          <p:nvPr/>
        </p:nvSpPr>
        <p:spPr>
          <a:xfrm>
            <a:off x="863599" y="1904755"/>
            <a:ext cx="3380155" cy="4401205"/>
          </a:xfrm>
          <a:prstGeom prst="rect">
            <a:avLst/>
          </a:prstGeom>
        </p:spPr>
        <p:txBody>
          <a:bodyPr wrap="square">
            <a:spAutoFit/>
          </a:bodyPr>
          <a:lstStyle/>
          <a:p>
            <a:r>
              <a:rPr lang="en-US" sz="1400" dirty="0">
                <a:cs typeface="Calibri" panose="020F0502020204030204" pitchFamily="34" charset="0"/>
              </a:rPr>
              <a:t>The XML has a rich set of formatting styles and a table of contents. Both is not needed in FRO for our purpose of Legal Reasoning and we don’t import them. They remain available in the staging RDF. We do import:</a:t>
            </a:r>
          </a:p>
          <a:p>
            <a:pPr marL="285750" indent="-285750">
              <a:buFont typeface="Arial" panose="020B0604020202020204" pitchFamily="34" charset="0"/>
              <a:buChar char="•"/>
            </a:pPr>
            <a:r>
              <a:rPr lang="en-US" sz="1400" dirty="0">
                <a:solidFill>
                  <a:srgbClr val="FF0000"/>
                </a:solidFill>
                <a:cs typeface="Calibri" panose="020F0502020204030204" pitchFamily="34" charset="0"/>
              </a:rPr>
              <a:t>id</a:t>
            </a:r>
            <a:r>
              <a:rPr lang="en-US" sz="1400" dirty="0">
                <a:cs typeface="Calibri" panose="020F0502020204030204" pitchFamily="34" charset="0"/>
              </a:rPr>
              <a:t> </a:t>
            </a:r>
            <a:br>
              <a:rPr lang="en-US" sz="1400" dirty="0">
                <a:cs typeface="Calibri" panose="020F0502020204030204" pitchFamily="34" charset="0"/>
              </a:rPr>
            </a:br>
            <a:r>
              <a:rPr lang="en-US" sz="1400" dirty="0">
                <a:cs typeface="Calibri" panose="020F0502020204030204" pitchFamily="34" charset="0"/>
              </a:rPr>
              <a:t>The unique element identifier</a:t>
            </a:r>
          </a:p>
          <a:p>
            <a:pPr marL="285750" indent="-285750">
              <a:buFont typeface="Arial" panose="020B0604020202020204" pitchFamily="34" charset="0"/>
              <a:buChar char="•"/>
            </a:pPr>
            <a:r>
              <a:rPr lang="en-US" sz="1400" dirty="0">
                <a:solidFill>
                  <a:srgbClr val="FF0000"/>
                </a:solidFill>
                <a:cs typeface="Calibri" panose="020F0502020204030204" pitchFamily="34" charset="0"/>
              </a:rPr>
              <a:t>identifier</a:t>
            </a:r>
            <a:br>
              <a:rPr lang="en-US" sz="1400" dirty="0">
                <a:cs typeface="Calibri" panose="020F0502020204030204" pitchFamily="34" charset="0"/>
              </a:rPr>
            </a:br>
            <a:r>
              <a:rPr lang="en-US" sz="1400" dirty="0">
                <a:cs typeface="Calibri" panose="020F0502020204030204" pitchFamily="34" charset="0"/>
              </a:rPr>
              <a:t>The human readable index of the element</a:t>
            </a:r>
          </a:p>
          <a:p>
            <a:pPr marL="285750" indent="-285750">
              <a:buFont typeface="Arial" panose="020B0604020202020204" pitchFamily="34" charset="0"/>
              <a:buChar char="•"/>
            </a:pPr>
            <a:r>
              <a:rPr lang="en-US" sz="1400" dirty="0">
                <a:solidFill>
                  <a:srgbClr val="FF0000"/>
                </a:solidFill>
                <a:cs typeface="Calibri" panose="020F0502020204030204" pitchFamily="34" charset="0"/>
              </a:rPr>
              <a:t>heading</a:t>
            </a:r>
            <a:br>
              <a:rPr lang="en-US" sz="1400" dirty="0">
                <a:cs typeface="Calibri" panose="020F0502020204030204" pitchFamily="34" charset="0"/>
              </a:rPr>
            </a:br>
            <a:r>
              <a:rPr lang="en-US" sz="1400" dirty="0">
                <a:cs typeface="Calibri" panose="020F0502020204030204" pitchFamily="34" charset="0"/>
              </a:rPr>
              <a:t>The name/title of the element.</a:t>
            </a:r>
          </a:p>
          <a:p>
            <a:r>
              <a:rPr lang="en-US" sz="1400" dirty="0">
                <a:cs typeface="Calibri" panose="020F0502020204030204" pitchFamily="34" charset="0"/>
              </a:rPr>
              <a:t>Section § 80b–3, breaks down into 14 </a:t>
            </a:r>
            <a:r>
              <a:rPr lang="en-US" sz="1400" dirty="0">
                <a:solidFill>
                  <a:srgbClr val="800000"/>
                </a:solidFill>
                <a:highlight>
                  <a:srgbClr val="FFFFFF"/>
                </a:highlight>
                <a:latin typeface="Courier New" panose="02070309020205020404" pitchFamily="49" charset="0"/>
                <a:cs typeface="Courier New" panose="02070309020205020404" pitchFamily="49" charset="0"/>
              </a:rPr>
              <a:t>subsections</a:t>
            </a:r>
            <a:r>
              <a:rPr lang="en-US" sz="1400" dirty="0">
                <a:cs typeface="Calibri" panose="020F0502020204030204" pitchFamily="34" charset="0"/>
              </a:rPr>
              <a:t>. Subsection b/1 defines exception to the registration requirement. The </a:t>
            </a:r>
            <a:r>
              <a:rPr lang="en-US" sz="1400" dirty="0">
                <a:solidFill>
                  <a:srgbClr val="800000"/>
                </a:solidFill>
                <a:highlight>
                  <a:srgbClr val="FFFFFF"/>
                </a:highlight>
                <a:latin typeface="Courier New" panose="02070309020205020404" pitchFamily="49" charset="0"/>
                <a:cs typeface="Courier New" panose="02070309020205020404" pitchFamily="49" charset="0"/>
              </a:rPr>
              <a:t>chapeau</a:t>
            </a:r>
            <a:r>
              <a:rPr lang="en-US" sz="1400" dirty="0">
                <a:cs typeface="Calibri" panose="020F0502020204030204" pitchFamily="34" charset="0"/>
              </a:rPr>
              <a:t> is an introductory text for the following lower levels. In this case a heading for the 7 </a:t>
            </a:r>
            <a:r>
              <a:rPr lang="en-US" sz="1400" dirty="0">
                <a:solidFill>
                  <a:srgbClr val="800000"/>
                </a:solidFill>
                <a:highlight>
                  <a:srgbClr val="FFFFFF"/>
                </a:highlight>
                <a:latin typeface="Courier New" panose="02070309020205020404" pitchFamily="49" charset="0"/>
                <a:cs typeface="Courier New" panose="02070309020205020404" pitchFamily="49" charset="0"/>
              </a:rPr>
              <a:t>paragraphs</a:t>
            </a:r>
            <a:r>
              <a:rPr lang="en-US" sz="1400" dirty="0">
                <a:cs typeface="Calibri" panose="020F0502020204030204" pitchFamily="34" charset="0"/>
              </a:rPr>
              <a:t>. Finally the </a:t>
            </a:r>
            <a:r>
              <a:rPr lang="en-US" sz="1400" dirty="0">
                <a:solidFill>
                  <a:srgbClr val="800000"/>
                </a:solidFill>
                <a:highlight>
                  <a:srgbClr val="FFFFFF"/>
                </a:highlight>
                <a:latin typeface="Courier New" panose="02070309020205020404" pitchFamily="49" charset="0"/>
                <a:cs typeface="Courier New" panose="02070309020205020404" pitchFamily="49" charset="0"/>
              </a:rPr>
              <a:t>content</a:t>
            </a:r>
            <a:r>
              <a:rPr lang="en-US" sz="1400" dirty="0">
                <a:cs typeface="Calibri" panose="020F0502020204030204" pitchFamily="34" charset="0"/>
              </a:rPr>
              <a:t> element contains the text. </a:t>
            </a:r>
          </a:p>
          <a:p>
            <a:endParaRPr lang="en-US" sz="1400" dirty="0">
              <a:cs typeface="Calibri" panose="020F0502020204030204" pitchFamily="34" charset="0"/>
            </a:endParaRPr>
          </a:p>
        </p:txBody>
      </p:sp>
    </p:spTree>
    <p:extLst>
      <p:ext uri="{BB962C8B-B14F-4D97-AF65-F5344CB8AC3E}">
        <p14:creationId xmlns:p14="http://schemas.microsoft.com/office/powerpoint/2010/main" val="3900666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Imported USC USLM classes &amp; properties</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525" y="1472102"/>
            <a:ext cx="5250180" cy="4747260"/>
          </a:xfrm>
          <a:prstGeom prst="rect">
            <a:avLst/>
          </a:prstGeom>
        </p:spPr>
      </p:pic>
      <p:sp>
        <p:nvSpPr>
          <p:cNvPr id="5" name="Rectangle 4"/>
          <p:cNvSpPr/>
          <p:nvPr/>
        </p:nvSpPr>
        <p:spPr>
          <a:xfrm>
            <a:off x="624254" y="1308784"/>
            <a:ext cx="4865406" cy="4832092"/>
          </a:xfrm>
          <a:prstGeom prst="rect">
            <a:avLst/>
          </a:prstGeom>
        </p:spPr>
        <p:txBody>
          <a:bodyPr wrap="square">
            <a:spAutoFit/>
          </a:bodyPr>
          <a:lstStyle/>
          <a:p>
            <a:r>
              <a:rPr lang="en-US" dirty="0">
                <a:solidFill>
                  <a:srgbClr val="00B0F0"/>
                </a:solidFill>
              </a:rPr>
              <a:t>The ontology browser shows USC-2015-title15-chapter2D.ttl Classes and Properties.</a:t>
            </a:r>
          </a:p>
          <a:p>
            <a:endParaRPr lang="en-US" sz="1600" dirty="0">
              <a:solidFill>
                <a:srgbClr val="00B0F0"/>
              </a:solidFill>
            </a:endParaRPr>
          </a:p>
          <a:p>
            <a:r>
              <a:rPr lang="en-US" sz="1600" dirty="0"/>
              <a:t>The XML header elements, creator, publisher, title, and type have been imported as classes with the “dc:” prefix.</a:t>
            </a:r>
          </a:p>
          <a:p>
            <a:r>
              <a:rPr lang="en-US" sz="1600" dirty="0"/>
              <a:t>The namespace refers to </a:t>
            </a:r>
            <a:r>
              <a:rPr lang="en-US" sz="1600" dirty="0">
                <a:hlinkClick r:id="rId3"/>
              </a:rPr>
              <a:t>http://purl.org/dc/elements/1.1/</a:t>
            </a:r>
            <a:r>
              <a:rPr lang="en-US" sz="1600" dirty="0"/>
              <a:t> the Dublin Core resource metadata standard.  </a:t>
            </a:r>
          </a:p>
          <a:p>
            <a:endParaRPr lang="en-US" sz="1600" dirty="0"/>
          </a:p>
          <a:p>
            <a:r>
              <a:rPr lang="en-US" sz="1600" dirty="0"/>
              <a:t>We create the namespace “uslm” (=United States Legislative Model, showing left of the colon on the classes/properties).</a:t>
            </a:r>
          </a:p>
          <a:p>
            <a:r>
              <a:rPr lang="en-US" sz="1600" dirty="0"/>
              <a:t>We use a collection class, USC_USLM_Schema as a superclass for all USLM classes. More than 10,000 instances have been created.</a:t>
            </a:r>
          </a:p>
          <a:p>
            <a:endParaRPr lang="en-US" sz="1600" dirty="0"/>
          </a:p>
          <a:p>
            <a:r>
              <a:rPr lang="en-US" sz="1600" dirty="0"/>
              <a:t>The properties list starts with object property composite:child/parent and the index - just like the </a:t>
            </a:r>
            <a:r>
              <a:rPr lang="en-US" sz="1600" dirty="0">
                <a:hlinkClick r:id="rId4" action="ppaction://hlinksldjump"/>
              </a:rPr>
              <a:t>CFR import</a:t>
            </a:r>
            <a:r>
              <a:rPr lang="en-US" sz="1600" dirty="0"/>
              <a:t>.</a:t>
            </a:r>
            <a:endParaRPr lang="en-US" dirty="0"/>
          </a:p>
        </p:txBody>
      </p:sp>
    </p:spTree>
    <p:extLst>
      <p:ext uri="{BB962C8B-B14F-4D97-AF65-F5344CB8AC3E}">
        <p14:creationId xmlns:p14="http://schemas.microsoft.com/office/powerpoint/2010/main" val="4127213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the USC USLM § 80b–3 graph</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576" y="2504287"/>
            <a:ext cx="8740140" cy="3672840"/>
          </a:xfrm>
          <a:prstGeom prst="rect">
            <a:avLst/>
          </a:prstGeom>
        </p:spPr>
      </p:pic>
      <p:sp>
        <p:nvSpPr>
          <p:cNvPr id="5" name="Rectangle 4"/>
          <p:cNvSpPr/>
          <p:nvPr/>
        </p:nvSpPr>
        <p:spPr>
          <a:xfrm>
            <a:off x="863599" y="1248465"/>
            <a:ext cx="10445263" cy="800219"/>
          </a:xfrm>
          <a:prstGeom prst="rect">
            <a:avLst/>
          </a:prstGeom>
        </p:spPr>
        <p:txBody>
          <a:bodyPr wrap="square">
            <a:spAutoFit/>
          </a:bodyPr>
          <a:lstStyle/>
          <a:p>
            <a:r>
              <a:rPr lang="en-US" dirty="0">
                <a:solidFill>
                  <a:srgbClr val="00B0F0"/>
                </a:solidFill>
              </a:rPr>
              <a:t>The diagram shows the instance graph for the Private Fund Exemption XML. </a:t>
            </a:r>
            <a:br>
              <a:rPr lang="en-US" dirty="0">
                <a:solidFill>
                  <a:srgbClr val="00B0F0"/>
                </a:solidFill>
              </a:rPr>
            </a:br>
            <a:r>
              <a:rPr lang="en-US" sz="1400" dirty="0"/>
              <a:t>The instance box text starts with the class name, for example “&lt;uslm:section “. The connecting arrows, object property instances of composite:child show the hierarchy from Section via Subsection to Paragraph.</a:t>
            </a:r>
            <a:endParaRPr lang="en-US" sz="1600" dirty="0"/>
          </a:p>
        </p:txBody>
      </p:sp>
      <p:sp>
        <p:nvSpPr>
          <p:cNvPr id="6" name="Rectangle 5"/>
          <p:cNvSpPr/>
          <p:nvPr/>
        </p:nvSpPr>
        <p:spPr>
          <a:xfrm>
            <a:off x="863597" y="2158414"/>
            <a:ext cx="2104979" cy="4154984"/>
          </a:xfrm>
          <a:prstGeom prst="rect">
            <a:avLst/>
          </a:prstGeom>
        </p:spPr>
        <p:txBody>
          <a:bodyPr wrap="square">
            <a:spAutoFit/>
          </a:bodyPr>
          <a:lstStyle/>
          <a:p>
            <a:r>
              <a:rPr lang="en-US" sz="1200" b="1" dirty="0">
                <a:cs typeface="Calibri" panose="020F0502020204030204" pitchFamily="34" charset="0"/>
              </a:rPr>
              <a:t>Section</a:t>
            </a:r>
            <a:r>
              <a:rPr lang="en-US" sz="1200" dirty="0">
                <a:cs typeface="Calibri" panose="020F0502020204030204" pitchFamily="34" charset="0"/>
              </a:rPr>
              <a:t> and </a:t>
            </a:r>
            <a:r>
              <a:rPr lang="en-US" sz="1200" b="1" dirty="0">
                <a:cs typeface="Calibri" panose="020F0502020204030204" pitchFamily="34" charset="0"/>
              </a:rPr>
              <a:t>Subsection</a:t>
            </a:r>
            <a:r>
              <a:rPr lang="en-US" sz="1200" dirty="0">
                <a:cs typeface="Calibri" panose="020F0502020204030204" pitchFamily="34" charset="0"/>
              </a:rPr>
              <a:t> have a heading, “Registration of Investment Advisers”. The “</a:t>
            </a:r>
            <a:r>
              <a:rPr lang="en-US" sz="1200" b="1" dirty="0">
                <a:cs typeface="Calibri" panose="020F0502020204030204" pitchFamily="34" charset="0"/>
              </a:rPr>
              <a:t>num</a:t>
            </a:r>
            <a:r>
              <a:rPr lang="en-US" sz="1200" dirty="0">
                <a:cs typeface="Calibri" panose="020F0502020204030204" pitchFamily="34" charset="0"/>
              </a:rPr>
              <a:t>” instance, child of section has numbering text § 80b–3. Section also shows the </a:t>
            </a:r>
            <a:r>
              <a:rPr lang="en-US" sz="1200" b="1" dirty="0">
                <a:cs typeface="Calibri" panose="020F0502020204030204" pitchFamily="34" charset="0"/>
              </a:rPr>
              <a:t>Source Credit </a:t>
            </a:r>
            <a:r>
              <a:rPr lang="en-US" sz="1200" dirty="0">
                <a:cs typeface="Calibri" panose="020F0502020204030204" pitchFamily="34" charset="0"/>
              </a:rPr>
              <a:t>and a </a:t>
            </a:r>
            <a:r>
              <a:rPr lang="en-US" sz="1200" b="1" dirty="0">
                <a:cs typeface="Calibri" panose="020F0502020204030204" pitchFamily="34" charset="0"/>
              </a:rPr>
              <a:t>Note</a:t>
            </a:r>
            <a:r>
              <a:rPr lang="en-US" sz="1200" dirty="0">
                <a:cs typeface="Calibri" panose="020F0502020204030204" pitchFamily="34" charset="0"/>
              </a:rPr>
              <a:t>.</a:t>
            </a:r>
          </a:p>
          <a:p>
            <a:r>
              <a:rPr lang="en-US" sz="1200" dirty="0">
                <a:cs typeface="Calibri" panose="020F0502020204030204" pitchFamily="34" charset="0"/>
              </a:rPr>
              <a:t>The Subsection also has a Num and Heading “Investment Advisers who need not to be registered”. The </a:t>
            </a:r>
            <a:r>
              <a:rPr lang="en-US" sz="1200" b="1" dirty="0">
                <a:cs typeface="Calibri" panose="020F0502020204030204" pitchFamily="34" charset="0"/>
              </a:rPr>
              <a:t>Chapeau</a:t>
            </a:r>
            <a:r>
              <a:rPr lang="en-US" sz="1200" dirty="0">
                <a:cs typeface="Calibri" panose="020F0502020204030204" pitchFamily="34" charset="0"/>
              </a:rPr>
              <a:t> “Provisions of subsection (a) shall not apply to …” precedes the list of paragraphs.</a:t>
            </a:r>
          </a:p>
          <a:p>
            <a:r>
              <a:rPr lang="en-US" sz="1200" b="1" dirty="0">
                <a:cs typeface="Calibri" panose="020F0502020204030204" pitchFamily="34" charset="0"/>
              </a:rPr>
              <a:t>Paragraphs</a:t>
            </a:r>
            <a:r>
              <a:rPr lang="en-US" sz="1200" dirty="0">
                <a:cs typeface="Calibri" panose="020F0502020204030204" pitchFamily="34" charset="0"/>
              </a:rPr>
              <a:t> have a Num value and content. The Num value helps to list the exceptions in the right order. </a:t>
            </a:r>
            <a:r>
              <a:rPr lang="en-US" sz="1200" b="1" dirty="0">
                <a:cs typeface="Calibri" panose="020F0502020204030204" pitchFamily="34" charset="0"/>
              </a:rPr>
              <a:t>Content</a:t>
            </a:r>
            <a:r>
              <a:rPr lang="en-US" sz="1200" dirty="0">
                <a:cs typeface="Calibri" panose="020F0502020204030204" pitchFamily="34" charset="0"/>
              </a:rPr>
              <a:t> can be a simple text or more complex structure as we shall see on transformation and query slides.</a:t>
            </a:r>
          </a:p>
        </p:txBody>
      </p:sp>
    </p:spTree>
    <p:extLst>
      <p:ext uri="{BB962C8B-B14F-4D97-AF65-F5344CB8AC3E}">
        <p14:creationId xmlns:p14="http://schemas.microsoft.com/office/powerpoint/2010/main" val="4133599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USC USLM Section § 80b–3 form details </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664" y="1279524"/>
            <a:ext cx="2889116" cy="5062075"/>
          </a:xfrm>
          <a:prstGeom prst="rect">
            <a:avLst/>
          </a:prstGeom>
        </p:spPr>
      </p:pic>
      <p:sp>
        <p:nvSpPr>
          <p:cNvPr id="6" name="Rectangle 5"/>
          <p:cNvSpPr/>
          <p:nvPr/>
        </p:nvSpPr>
        <p:spPr>
          <a:xfrm>
            <a:off x="863599" y="1248465"/>
            <a:ext cx="6146801" cy="4893647"/>
          </a:xfrm>
          <a:prstGeom prst="rect">
            <a:avLst/>
          </a:prstGeom>
        </p:spPr>
        <p:txBody>
          <a:bodyPr wrap="square">
            <a:spAutoFit/>
          </a:bodyPr>
          <a:lstStyle/>
          <a:p>
            <a:r>
              <a:rPr lang="en-US" dirty="0">
                <a:solidFill>
                  <a:srgbClr val="00B0F0"/>
                </a:solidFill>
              </a:rPr>
              <a:t>A double click on the section instance invokes the details dialog. </a:t>
            </a:r>
          </a:p>
          <a:p>
            <a:endParaRPr lang="en-US" sz="1400" dirty="0">
              <a:solidFill>
                <a:srgbClr val="00B0F0"/>
              </a:solidFill>
            </a:endParaRPr>
          </a:p>
          <a:p>
            <a:r>
              <a:rPr lang="en-US" sz="1400" dirty="0"/>
              <a:t>The instance is a </a:t>
            </a:r>
            <a:r>
              <a:rPr lang="en-US" sz="1400" b="1" dirty="0"/>
              <a:t>uslm:section</a:t>
            </a:r>
            <a:r>
              <a:rPr lang="en-US" sz="1400" dirty="0"/>
              <a:t>. The </a:t>
            </a:r>
            <a:r>
              <a:rPr lang="en-US" sz="1400" b="1" dirty="0"/>
              <a:t>uslm:id-section</a:t>
            </a:r>
            <a:r>
              <a:rPr lang="en-US" sz="1400" dirty="0"/>
              <a:t> is a unique identifier coming with the OLRC XML. We will use this ID to generate the FinRegOnt URL. The </a:t>
            </a:r>
            <a:r>
              <a:rPr lang="en-US" sz="1400" b="1" dirty="0"/>
              <a:t>uslm:identifier-section</a:t>
            </a:r>
            <a:r>
              <a:rPr lang="en-US" sz="1400" dirty="0"/>
              <a:t> is the human readable ID. It is structured as an index into the United States Code.</a:t>
            </a:r>
          </a:p>
          <a:p>
            <a:r>
              <a:rPr lang="en-US" sz="1400" dirty="0"/>
              <a:t>We ignore the </a:t>
            </a:r>
            <a:r>
              <a:rPr lang="en-US" sz="1400" b="1" dirty="0"/>
              <a:t>uslm:style-section</a:t>
            </a:r>
            <a:r>
              <a:rPr lang="en-US" sz="1400" dirty="0"/>
              <a:t>. The formatting can be retrieved from FinRegOnt Staging via the SourceInstance property.</a:t>
            </a:r>
          </a:p>
          <a:p>
            <a:r>
              <a:rPr lang="en-US" sz="1400" dirty="0"/>
              <a:t>The import generates the composite:index. As in CFR it sorts child elements with the same parent instance. I.e. our section is the 4</a:t>
            </a:r>
            <a:r>
              <a:rPr lang="en-US" sz="1400" baseline="30000" dirty="0"/>
              <a:t>th</a:t>
            </a:r>
            <a:r>
              <a:rPr lang="en-US" sz="1400" dirty="0"/>
              <a:t> child of parent chapter instance.</a:t>
            </a:r>
          </a:p>
          <a:p>
            <a:r>
              <a:rPr lang="en-US" sz="1400" dirty="0"/>
              <a:t>The composite:child part shows all elements under our section. The uslm:num value is the human readable “number” of the element, § 80b–3. The heading is a short name/text for the element, “Registration of investment advisers.</a:t>
            </a:r>
          </a:p>
          <a:p>
            <a:r>
              <a:rPr lang="en-US" sz="1400" dirty="0"/>
              <a:t>Next children are all subsections. (CFR doesn’t have subsections). We expand subsection “b”. Just like sections, subsections have type, id, identifier, style and composite index.</a:t>
            </a:r>
          </a:p>
          <a:p>
            <a:r>
              <a:rPr lang="en-US" sz="1400" dirty="0"/>
              <a:t>The composite:child part shows num value and heading. The </a:t>
            </a:r>
            <a:r>
              <a:rPr lang="en-US" sz="1400" b="1" dirty="0"/>
              <a:t>uslm:chapeau</a:t>
            </a:r>
            <a:r>
              <a:rPr lang="en-US" sz="1400" dirty="0"/>
              <a:t> is an introductory text for the following sub-elements, the paragraphs.</a:t>
            </a:r>
          </a:p>
          <a:p>
            <a:r>
              <a:rPr lang="en-US" sz="1400" dirty="0"/>
              <a:t>The Subsection uslm:paragraph contain the text of Private Fund exemptions to the registration requirement. </a:t>
            </a:r>
          </a:p>
          <a:p>
            <a:endParaRPr lang="en-US" sz="1400" dirty="0"/>
          </a:p>
        </p:txBody>
      </p:sp>
    </p:spTree>
    <p:extLst>
      <p:ext uri="{BB962C8B-B14F-4D97-AF65-F5344CB8AC3E}">
        <p14:creationId xmlns:p14="http://schemas.microsoft.com/office/powerpoint/2010/main" val="723769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USC to FRO/LKIF Physical Transform Model</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graphicFrame>
        <p:nvGraphicFramePr>
          <p:cNvPr id="25" name="Table 24"/>
          <p:cNvGraphicFramePr>
            <a:graphicFrameLocks noGrp="1"/>
          </p:cNvGraphicFramePr>
          <p:nvPr>
            <p:extLst>
              <p:ext uri="{D42A27DB-BD31-4B8C-83A1-F6EECF244321}">
                <p14:modId xmlns:p14="http://schemas.microsoft.com/office/powerpoint/2010/main" val="2537343441"/>
              </p:ext>
            </p:extLst>
          </p:nvPr>
        </p:nvGraphicFramePr>
        <p:xfrm>
          <a:off x="4629846" y="4463458"/>
          <a:ext cx="1778000" cy="54864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USC-2015-title12-chapter17</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r h="182880">
                <a:tc>
                  <a:txBody>
                    <a:bodyPr/>
                    <a:lstStyle/>
                    <a:p>
                      <a:pPr algn="l" fontAlgn="b"/>
                      <a:r>
                        <a:rPr lang="en-US" sz="1100" u="none" strike="noStrike" dirty="0">
                          <a:effectLst/>
                        </a:rPr>
                        <a:t>USC-2015-title12-chapter53</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2478808"/>
                  </a:ext>
                </a:extLst>
              </a:tr>
              <a:tr h="182880">
                <a:tc>
                  <a:txBody>
                    <a:bodyPr/>
                    <a:lstStyle/>
                    <a:p>
                      <a:pPr algn="l" fontAlgn="b"/>
                      <a:r>
                        <a:rPr lang="en-US" sz="1100" u="none" strike="noStrike" dirty="0">
                          <a:effectLst/>
                        </a:rPr>
                        <a:t>USC-2015-title15-chapter2D</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0239716"/>
                  </a:ext>
                </a:extLst>
              </a:tr>
            </a:tbl>
          </a:graphicData>
        </a:graphic>
      </p:graphicFrame>
      <p:sp>
        <p:nvSpPr>
          <p:cNvPr id="26" name="Flowchart: Multidocument 25"/>
          <p:cNvSpPr/>
          <p:nvPr/>
        </p:nvSpPr>
        <p:spPr>
          <a:xfrm>
            <a:off x="4532681" y="3922921"/>
            <a:ext cx="2267432" cy="1588129"/>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RDF/OWL (TTL)</a:t>
            </a:r>
            <a:endParaRPr lang="en-US" sz="1000" dirty="0">
              <a:solidFill>
                <a:schemeClr val="tx1"/>
              </a:solidFill>
            </a:endParaRPr>
          </a:p>
          <a:p>
            <a:pPr algn="ctr"/>
            <a:endParaRPr lang="en-US" sz="1400" dirty="0">
              <a:solidFill>
                <a:schemeClr val="tx1"/>
              </a:solidFill>
            </a:endParaRPr>
          </a:p>
        </p:txBody>
      </p:sp>
      <p:sp>
        <p:nvSpPr>
          <p:cNvPr id="27" name="Flowchart: Document 26"/>
          <p:cNvSpPr/>
          <p:nvPr/>
        </p:nvSpPr>
        <p:spPr>
          <a:xfrm>
            <a:off x="4532526" y="2453370"/>
            <a:ext cx="2267432" cy="541846"/>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RDF/OWL (TTL)</a:t>
            </a:r>
            <a:endParaRPr lang="en-US" sz="1000" dirty="0">
              <a:solidFill>
                <a:schemeClr val="tx1"/>
              </a:solidFill>
            </a:endParaRPr>
          </a:p>
        </p:txBody>
      </p:sp>
      <p:graphicFrame>
        <p:nvGraphicFramePr>
          <p:cNvPr id="28" name="Table 27"/>
          <p:cNvGraphicFramePr>
            <a:graphicFrameLocks noGrp="1"/>
          </p:cNvGraphicFramePr>
          <p:nvPr>
            <p:extLst/>
          </p:nvPr>
        </p:nvGraphicFramePr>
        <p:xfrm>
          <a:off x="4629846" y="2716526"/>
          <a:ext cx="1778000" cy="18288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USC_USLM_Schema</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bl>
          </a:graphicData>
        </a:graphic>
      </p:graphicFrame>
      <p:cxnSp>
        <p:nvCxnSpPr>
          <p:cNvPr id="32" name="Straight Arrow Connector 31"/>
          <p:cNvCxnSpPr>
            <a:stCxn id="26" idx="0"/>
            <a:endCxn id="27" idx="2"/>
          </p:cNvCxnSpPr>
          <p:nvPr/>
        </p:nvCxnSpPr>
        <p:spPr>
          <a:xfrm flipH="1" flipV="1">
            <a:off x="5666242" y="2959394"/>
            <a:ext cx="156146" cy="963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
          <a:stretch>
            <a:fillRect/>
          </a:stretch>
        </p:blipFill>
        <p:spPr>
          <a:xfrm>
            <a:off x="4515899" y="1985811"/>
            <a:ext cx="402771" cy="321384"/>
          </a:xfrm>
          <a:prstGeom prst="rect">
            <a:avLst/>
          </a:prstGeom>
        </p:spPr>
      </p:pic>
      <p:sp>
        <p:nvSpPr>
          <p:cNvPr id="38" name="Content Placeholder 8"/>
          <p:cNvSpPr txBox="1">
            <a:spLocks/>
          </p:cNvSpPr>
          <p:nvPr/>
        </p:nvSpPr>
        <p:spPr>
          <a:xfrm>
            <a:off x="4850568" y="1934137"/>
            <a:ext cx="2464632" cy="424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https://finregont.com/fro/usc/</a:t>
            </a:r>
            <a:r>
              <a:rPr lang="en-US" sz="1400" dirty="0"/>
              <a:t> </a:t>
            </a:r>
          </a:p>
        </p:txBody>
      </p:sp>
      <p:sp>
        <p:nvSpPr>
          <p:cNvPr id="42" name="Flowchart: Process 41"/>
          <p:cNvSpPr/>
          <p:nvPr/>
        </p:nvSpPr>
        <p:spPr>
          <a:xfrm>
            <a:off x="7430305" y="4830493"/>
            <a:ext cx="1498744" cy="73866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Execute </a:t>
            </a:r>
            <a:r>
              <a:rPr lang="en-US" sz="1400" b="1" dirty="0">
                <a:solidFill>
                  <a:schemeClr val="tx1"/>
                </a:solidFill>
              </a:rPr>
              <a:t>Load</a:t>
            </a:r>
            <a:r>
              <a:rPr lang="en-US" sz="1400" dirty="0">
                <a:solidFill>
                  <a:schemeClr val="tx1"/>
                </a:solidFill>
              </a:rPr>
              <a:t> from source to target instance</a:t>
            </a:r>
          </a:p>
        </p:txBody>
      </p:sp>
      <p:sp>
        <p:nvSpPr>
          <p:cNvPr id="44" name="Flowchart: Process 43"/>
          <p:cNvSpPr/>
          <p:nvPr/>
        </p:nvSpPr>
        <p:spPr>
          <a:xfrm>
            <a:off x="7437331" y="2345648"/>
            <a:ext cx="1248960" cy="73866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solidFill>
                  <a:schemeClr val="tx1"/>
                </a:solidFill>
              </a:rPr>
              <a:t>Map source classes to target</a:t>
            </a:r>
          </a:p>
        </p:txBody>
      </p:sp>
      <p:sp>
        <p:nvSpPr>
          <p:cNvPr id="51" name="TextBox 50"/>
          <p:cNvSpPr txBox="1"/>
          <p:nvPr/>
        </p:nvSpPr>
        <p:spPr>
          <a:xfrm>
            <a:off x="5744237" y="3054301"/>
            <a:ext cx="899571" cy="261610"/>
          </a:xfrm>
          <a:prstGeom prst="rect">
            <a:avLst/>
          </a:prstGeom>
          <a:noFill/>
        </p:spPr>
        <p:txBody>
          <a:bodyPr wrap="square" rtlCol="0">
            <a:spAutoFit/>
          </a:bodyPr>
          <a:lstStyle/>
          <a:p>
            <a:r>
              <a:rPr lang="en-US" sz="1100" dirty="0">
                <a:solidFill>
                  <a:srgbClr val="00B0F0"/>
                </a:solidFill>
              </a:rPr>
              <a:t>owl:imports</a:t>
            </a:r>
          </a:p>
        </p:txBody>
      </p:sp>
      <p:cxnSp>
        <p:nvCxnSpPr>
          <p:cNvPr id="59" name="Straight Arrow Connector 58"/>
          <p:cNvCxnSpPr/>
          <p:nvPr/>
        </p:nvCxnSpPr>
        <p:spPr>
          <a:xfrm flipV="1">
            <a:off x="6833721" y="2714980"/>
            <a:ext cx="571000" cy="1546"/>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0" idx="2"/>
            <a:endCxn id="42" idx="0"/>
          </p:cNvCxnSpPr>
          <p:nvPr/>
        </p:nvCxnSpPr>
        <p:spPr>
          <a:xfrm>
            <a:off x="8179677" y="4576127"/>
            <a:ext cx="0" cy="254366"/>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937307" y="5227407"/>
            <a:ext cx="331652" cy="0"/>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49548" y="1186512"/>
            <a:ext cx="10693775" cy="369332"/>
          </a:xfrm>
          <a:prstGeom prst="rect">
            <a:avLst/>
          </a:prstGeom>
        </p:spPr>
        <p:txBody>
          <a:bodyPr wrap="square">
            <a:spAutoFit/>
          </a:bodyPr>
          <a:lstStyle/>
          <a:p>
            <a:r>
              <a:rPr lang="en-US" dirty="0">
                <a:solidFill>
                  <a:srgbClr val="00B0F0"/>
                </a:solidFill>
              </a:rPr>
              <a:t>The Physical Load model is similar to CFR. The target ontology schema is United_States_Code.ttl. </a:t>
            </a:r>
          </a:p>
        </p:txBody>
      </p:sp>
      <p:graphicFrame>
        <p:nvGraphicFramePr>
          <p:cNvPr id="46" name="Table 45"/>
          <p:cNvGraphicFramePr>
            <a:graphicFrameLocks noGrp="1"/>
          </p:cNvGraphicFramePr>
          <p:nvPr>
            <p:extLst>
              <p:ext uri="{D42A27DB-BD31-4B8C-83A1-F6EECF244321}">
                <p14:modId xmlns:p14="http://schemas.microsoft.com/office/powerpoint/2010/main" val="3187597519"/>
              </p:ext>
            </p:extLst>
          </p:nvPr>
        </p:nvGraphicFramePr>
        <p:xfrm>
          <a:off x="9381909" y="4474243"/>
          <a:ext cx="1778000" cy="54864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u="none" strike="noStrike" dirty="0">
                          <a:effectLst/>
                        </a:rPr>
                        <a:t>FRO_USC_Title_12_Chapter17</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r h="182880">
                <a:tc>
                  <a:txBody>
                    <a:bodyPr/>
                    <a:lstStyle/>
                    <a:p>
                      <a:pPr algn="l" fontAlgn="b"/>
                      <a:r>
                        <a:rPr lang="en-US" sz="1100" u="none" strike="noStrike" dirty="0">
                          <a:effectLst/>
                        </a:rPr>
                        <a:t>FRO_USC_Title_12_Chapter53</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12478808"/>
                  </a:ext>
                </a:extLst>
              </a:tr>
              <a:tr h="182880">
                <a:tc>
                  <a:txBody>
                    <a:bodyPr/>
                    <a:lstStyle/>
                    <a:p>
                      <a:pPr algn="l" fontAlgn="b"/>
                      <a:r>
                        <a:rPr lang="en-US" sz="1100" u="none" strike="noStrike" dirty="0">
                          <a:effectLst/>
                        </a:rPr>
                        <a:t>FRO_USC_Title_15_Chapter2D</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0239716"/>
                  </a:ext>
                </a:extLst>
              </a:tr>
            </a:tbl>
          </a:graphicData>
        </a:graphic>
      </p:graphicFrame>
      <p:sp>
        <p:nvSpPr>
          <p:cNvPr id="47" name="Flowchart: Multidocument 46"/>
          <p:cNvSpPr/>
          <p:nvPr/>
        </p:nvSpPr>
        <p:spPr>
          <a:xfrm>
            <a:off x="9272644" y="3922922"/>
            <a:ext cx="2267432" cy="1588129"/>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OWL (TTL)</a:t>
            </a:r>
            <a:endParaRPr lang="en-US" sz="1000" dirty="0">
              <a:solidFill>
                <a:schemeClr val="tx1"/>
              </a:solidFill>
            </a:endParaRPr>
          </a:p>
          <a:p>
            <a:pPr algn="ctr"/>
            <a:endParaRPr lang="en-US" sz="1400" dirty="0">
              <a:solidFill>
                <a:schemeClr val="tx1"/>
              </a:solidFill>
            </a:endParaRPr>
          </a:p>
        </p:txBody>
      </p:sp>
      <p:sp>
        <p:nvSpPr>
          <p:cNvPr id="48" name="Flowchart: Document 47"/>
          <p:cNvSpPr/>
          <p:nvPr/>
        </p:nvSpPr>
        <p:spPr>
          <a:xfrm>
            <a:off x="9284589" y="2307637"/>
            <a:ext cx="2267432" cy="138538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r>
              <a:rPr lang="en-US" sz="1400" dirty="0">
                <a:solidFill>
                  <a:schemeClr val="tx1"/>
                </a:solidFill>
              </a:rPr>
              <a:t>OWL (TTL)</a:t>
            </a:r>
            <a:endParaRPr lang="en-US" sz="1000" dirty="0">
              <a:solidFill>
                <a:schemeClr val="tx1"/>
              </a:solidFill>
            </a:endParaRPr>
          </a:p>
        </p:txBody>
      </p:sp>
      <p:graphicFrame>
        <p:nvGraphicFramePr>
          <p:cNvPr id="49" name="Table 48"/>
          <p:cNvGraphicFramePr>
            <a:graphicFrameLocks noGrp="1"/>
          </p:cNvGraphicFramePr>
          <p:nvPr>
            <p:extLst>
              <p:ext uri="{D42A27DB-BD31-4B8C-83A1-F6EECF244321}">
                <p14:modId xmlns:p14="http://schemas.microsoft.com/office/powerpoint/2010/main" val="1353473458"/>
              </p:ext>
            </p:extLst>
          </p:nvPr>
        </p:nvGraphicFramePr>
        <p:xfrm>
          <a:off x="9381909" y="2570793"/>
          <a:ext cx="1778000" cy="84582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688310662"/>
                    </a:ext>
                  </a:extLst>
                </a:gridCol>
              </a:tblGrid>
              <a:tr h="182880">
                <a:tc>
                  <a:txBody>
                    <a:bodyPr/>
                    <a:lstStyle/>
                    <a:p>
                      <a:pPr algn="l" fontAlgn="b"/>
                      <a:r>
                        <a:rPr lang="en-US" sz="1100" b="1" u="none" strike="noStrike" dirty="0">
                          <a:effectLst/>
                        </a:rPr>
                        <a:t>United_States_Code</a:t>
                      </a:r>
                    </a:p>
                    <a:p>
                      <a:pPr algn="l" fontAlgn="b"/>
                      <a:r>
                        <a:rPr lang="en-US" sz="1100" b="0" i="0" u="none" strike="noStrike" dirty="0">
                          <a:solidFill>
                            <a:srgbClr val="000000"/>
                          </a:solidFill>
                          <a:effectLst/>
                          <a:latin typeface="Calibri" panose="020F0502020204030204" pitchFamily="34" charset="0"/>
                        </a:rPr>
                        <a:t>US_LegalReference</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LegalReference</a:t>
                      </a:r>
                    </a:p>
                    <a:p>
                      <a:pPr algn="l" fontAlgn="b"/>
                      <a:r>
                        <a:rPr lang="en-US" sz="1100" b="0" i="0" u="none" strike="noStrike" dirty="0">
                          <a:solidFill>
                            <a:srgbClr val="000000"/>
                          </a:solidFill>
                          <a:effectLst/>
                          <a:latin typeface="Calibri" panose="020F0502020204030204" pitchFamily="34" charset="0"/>
                        </a:rPr>
                        <a:t>lkif-extended</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70368292"/>
                  </a:ext>
                </a:extLst>
              </a:tr>
            </a:tbl>
          </a:graphicData>
        </a:graphic>
      </p:graphicFrame>
      <p:cxnSp>
        <p:nvCxnSpPr>
          <p:cNvPr id="50" name="Straight Arrow Connector 49"/>
          <p:cNvCxnSpPr>
            <a:stCxn id="47" idx="0"/>
            <a:endCxn id="48" idx="2"/>
          </p:cNvCxnSpPr>
          <p:nvPr/>
        </p:nvCxnSpPr>
        <p:spPr>
          <a:xfrm flipH="1" flipV="1">
            <a:off x="10418305" y="3601428"/>
            <a:ext cx="144046" cy="321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521794" y="3561468"/>
            <a:ext cx="899571" cy="261610"/>
          </a:xfrm>
          <a:prstGeom prst="rect">
            <a:avLst/>
          </a:prstGeom>
          <a:noFill/>
        </p:spPr>
        <p:txBody>
          <a:bodyPr wrap="square" rtlCol="0">
            <a:spAutoFit/>
          </a:bodyPr>
          <a:lstStyle/>
          <a:p>
            <a:r>
              <a:rPr lang="en-US" sz="1100" dirty="0">
                <a:solidFill>
                  <a:srgbClr val="00B0F0"/>
                </a:solidFill>
              </a:rPr>
              <a:t>owl:imports</a:t>
            </a:r>
          </a:p>
        </p:txBody>
      </p:sp>
      <p:cxnSp>
        <p:nvCxnSpPr>
          <p:cNvPr id="55" name="Straight Arrow Connector 54"/>
          <p:cNvCxnSpPr>
            <a:stCxn id="44" idx="3"/>
          </p:cNvCxnSpPr>
          <p:nvPr/>
        </p:nvCxnSpPr>
        <p:spPr>
          <a:xfrm flipV="1">
            <a:off x="8686291" y="2713081"/>
            <a:ext cx="570723" cy="1899"/>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2"/>
          <a:stretch>
            <a:fillRect/>
          </a:stretch>
        </p:blipFill>
        <p:spPr>
          <a:xfrm>
            <a:off x="8123669" y="1933584"/>
            <a:ext cx="402771" cy="321384"/>
          </a:xfrm>
          <a:prstGeom prst="rect">
            <a:avLst/>
          </a:prstGeom>
        </p:spPr>
      </p:pic>
      <p:sp>
        <p:nvSpPr>
          <p:cNvPr id="58" name="Content Placeholder 8"/>
          <p:cNvSpPr txBox="1">
            <a:spLocks/>
          </p:cNvSpPr>
          <p:nvPr/>
        </p:nvSpPr>
        <p:spPr>
          <a:xfrm>
            <a:off x="8526441" y="1933584"/>
            <a:ext cx="3529594" cy="424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4"/>
              </a:rPr>
              <a:t>https://www.estrellaproject.org/lkif-core</a:t>
            </a:r>
            <a:r>
              <a:rPr lang="en-US" sz="1400" dirty="0"/>
              <a:t> </a:t>
            </a:r>
          </a:p>
        </p:txBody>
      </p:sp>
      <p:sp>
        <p:nvSpPr>
          <p:cNvPr id="60" name="Flowchart: Process 59"/>
          <p:cNvSpPr/>
          <p:nvPr/>
        </p:nvSpPr>
        <p:spPr>
          <a:xfrm>
            <a:off x="7430305" y="3837463"/>
            <a:ext cx="1498744" cy="73866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b="1" dirty="0">
                <a:solidFill>
                  <a:schemeClr val="tx1"/>
                </a:solidFill>
              </a:rPr>
              <a:t>Transform </a:t>
            </a:r>
            <a:r>
              <a:rPr lang="en-US" sz="1400" dirty="0">
                <a:solidFill>
                  <a:schemeClr val="tx1"/>
                </a:solidFill>
              </a:rPr>
              <a:t>complex structures</a:t>
            </a:r>
          </a:p>
        </p:txBody>
      </p:sp>
      <p:cxnSp>
        <p:nvCxnSpPr>
          <p:cNvPr id="62" name="Straight Arrow Connector 61"/>
          <p:cNvCxnSpPr/>
          <p:nvPr/>
        </p:nvCxnSpPr>
        <p:spPr>
          <a:xfrm>
            <a:off x="6820303" y="4220746"/>
            <a:ext cx="571000" cy="378"/>
          </a:xfrm>
          <a:prstGeom prst="straightConnector1">
            <a:avLst/>
          </a:prstGeom>
          <a:ln w="2222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25133" y="1912862"/>
            <a:ext cx="3658577" cy="1815882"/>
          </a:xfrm>
          <a:prstGeom prst="rect">
            <a:avLst/>
          </a:prstGeom>
        </p:spPr>
        <p:txBody>
          <a:bodyPr wrap="square">
            <a:spAutoFit/>
          </a:bodyPr>
          <a:lstStyle/>
          <a:p>
            <a:r>
              <a:rPr lang="en-US" sz="1400" dirty="0"/>
              <a:t>We map the staging classes from USC_USLM_Schema.ttl to the target classes in United_States_Code.ttl. The target ontology imports US_Legal_Reference.ttl, Legal_Reference.ttl and lkif-extended.ttl. The imported LKIF, Legal Reference and US Legal Reference files are the same for law and regulations. </a:t>
            </a:r>
            <a:endParaRPr lang="en-US" dirty="0"/>
          </a:p>
        </p:txBody>
      </p:sp>
      <p:sp>
        <p:nvSpPr>
          <p:cNvPr id="68" name="Rectangle 67"/>
          <p:cNvSpPr/>
          <p:nvPr/>
        </p:nvSpPr>
        <p:spPr>
          <a:xfrm>
            <a:off x="609043" y="3931212"/>
            <a:ext cx="3658577" cy="2523768"/>
          </a:xfrm>
          <a:prstGeom prst="rect">
            <a:avLst/>
          </a:prstGeom>
        </p:spPr>
        <p:txBody>
          <a:bodyPr wrap="square">
            <a:spAutoFit/>
          </a:bodyPr>
          <a:lstStyle/>
          <a:p>
            <a:pPr fontAlgn="b"/>
            <a:r>
              <a:rPr lang="en-US" sz="1400" dirty="0"/>
              <a:t>We create a target FRO instance ontology file for very staging file.</a:t>
            </a:r>
          </a:p>
          <a:p>
            <a:pPr fontAlgn="b"/>
            <a:r>
              <a:rPr lang="en-US" sz="1400" dirty="0"/>
              <a:t> </a:t>
            </a:r>
          </a:p>
          <a:p>
            <a:pPr fontAlgn="b"/>
            <a:r>
              <a:rPr lang="en-US" sz="1400" dirty="0"/>
              <a:t>The design challenge for the FRO USC target ontology lies in the complexity of the USLM structure. For example:</a:t>
            </a:r>
          </a:p>
          <a:p>
            <a:pPr fontAlgn="b"/>
            <a:r>
              <a:rPr lang="en-US" sz="1400" dirty="0"/>
              <a:t>What elements can have a USLM Paragraph?</a:t>
            </a:r>
          </a:p>
          <a:p>
            <a:pPr fontAlgn="b"/>
            <a:r>
              <a:rPr lang="en-US" sz="1400" dirty="0"/>
              <a:t>Where do Clause and Sub clause appear?</a:t>
            </a:r>
          </a:p>
          <a:p>
            <a:pPr fontAlgn="b"/>
            <a:r>
              <a:rPr lang="en-US" sz="1400" dirty="0"/>
              <a:t>What elements are composite child of Section?   </a:t>
            </a:r>
          </a:p>
          <a:p>
            <a:pPr fontAlgn="b"/>
            <a:endParaRPr lang="en-US" sz="1400" dirty="0"/>
          </a:p>
          <a:p>
            <a:pPr fontAlgn="b"/>
            <a:endParaRPr lang="en-US" dirty="0"/>
          </a:p>
        </p:txBody>
      </p:sp>
    </p:spTree>
    <p:extLst>
      <p:ext uri="{BB962C8B-B14F-4D97-AF65-F5344CB8AC3E}">
        <p14:creationId xmlns:p14="http://schemas.microsoft.com/office/powerpoint/2010/main" val="406763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populated USC structure. </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4" name="Rectangle 3"/>
          <p:cNvSpPr/>
          <p:nvPr/>
        </p:nvSpPr>
        <p:spPr>
          <a:xfrm>
            <a:off x="6135077" y="1865202"/>
            <a:ext cx="5556738" cy="1754326"/>
          </a:xfrm>
          <a:prstGeom prst="rect">
            <a:avLst/>
          </a:prstGeom>
        </p:spPr>
        <p:txBody>
          <a:bodyPr wrap="square">
            <a:spAutoFit/>
          </a:bodyPr>
          <a:lstStyle/>
          <a:p>
            <a:r>
              <a:rPr lang="en-US" sz="1200" b="1" dirty="0">
                <a:solidFill>
                  <a:srgbClr val="800080"/>
                </a:solidFill>
                <a:latin typeface="Courier New" panose="02070309020205020404" pitchFamily="49" charset="0"/>
                <a:cs typeface="Courier New" panose="02070309020205020404" pitchFamily="49" charset="0"/>
              </a:rPr>
              <a:t>SELECT </a:t>
            </a:r>
            <a:r>
              <a:rPr lang="en-US" sz="1200" b="1" dirty="0">
                <a:solidFill>
                  <a:srgbClr val="000080"/>
                </a:solidFill>
                <a:latin typeface="Courier New" panose="02070309020205020404" pitchFamily="49" charset="0"/>
                <a:cs typeface="Courier New" panose="02070309020205020404" pitchFamily="49" charset="0"/>
              </a:rPr>
              <a:t>?parent_class ?child_class (</a:t>
            </a:r>
            <a:r>
              <a:rPr lang="en-US" sz="1200" b="1" dirty="0">
                <a:solidFill>
                  <a:srgbClr val="800080"/>
                </a:solidFill>
                <a:latin typeface="Courier New" panose="02070309020205020404" pitchFamily="49" charset="0"/>
                <a:cs typeface="Courier New" panose="02070309020205020404" pitchFamily="49" charset="0"/>
              </a:rPr>
              <a:t>COUNT(*) AS </a:t>
            </a:r>
            <a:r>
              <a:rPr lang="en-US" sz="1200" b="1" dirty="0">
                <a:solidFill>
                  <a:srgbClr val="000080"/>
                </a:solidFill>
                <a:latin typeface="Courier New" panose="02070309020205020404" pitchFamily="49" charset="0"/>
                <a:cs typeface="Courier New" panose="02070309020205020404" pitchFamily="49" charset="0"/>
              </a:rPr>
              <a:t>?instances)</a:t>
            </a:r>
          </a:p>
          <a:p>
            <a:r>
              <a:rPr lang="en-US" sz="1200" b="1" dirty="0">
                <a:solidFill>
                  <a:srgbClr val="800080"/>
                </a:solidFill>
                <a:latin typeface="Courier New" panose="02070309020205020404" pitchFamily="49" charset="0"/>
                <a:cs typeface="Courier New" panose="02070309020205020404" pitchFamily="49" charset="0"/>
              </a:rPr>
              <a:t>WHERE {</a:t>
            </a:r>
          </a:p>
          <a:p>
            <a:r>
              <a:rPr lang="en-US" sz="1200" dirty="0">
                <a:latin typeface="Courier New" panose="02070309020205020404" pitchFamily="49" charset="0"/>
                <a:cs typeface="Courier New" panose="02070309020205020404" pitchFamily="49" charset="0"/>
              </a:rPr>
              <a:t>   </a:t>
            </a:r>
            <a:r>
              <a:rPr lang="en-US" sz="1200" dirty="0">
                <a:solidFill>
                  <a:srgbClr val="000080"/>
                </a:solidFill>
                <a:latin typeface="Courier New" panose="02070309020205020404" pitchFamily="49" charset="0"/>
                <a:cs typeface="Courier New" panose="02070309020205020404" pitchFamily="49" charset="0"/>
              </a:rPr>
              <a:t>?parent composite:child ?child .</a:t>
            </a:r>
          </a:p>
          <a:p>
            <a:r>
              <a:rPr lang="en-US" sz="1200" dirty="0">
                <a:solidFill>
                  <a:srgbClr val="000080"/>
                </a:solidFill>
                <a:latin typeface="Courier New" panose="02070309020205020404" pitchFamily="49" charset="0"/>
                <a:cs typeface="Courier New" panose="02070309020205020404" pitchFamily="49" charset="0"/>
              </a:rPr>
              <a:t>   ?parent a ?parent_class .</a:t>
            </a:r>
          </a:p>
          <a:p>
            <a:r>
              <a:rPr lang="en-US" sz="1200" dirty="0">
                <a:solidFill>
                  <a:srgbClr val="000080"/>
                </a:solidFill>
                <a:latin typeface="Courier New" panose="02070309020205020404" pitchFamily="49" charset="0"/>
                <a:cs typeface="Courier New" panose="02070309020205020404" pitchFamily="49" charset="0"/>
              </a:rPr>
              <a:t>   ?child a ?child_class .</a:t>
            </a:r>
          </a:p>
          <a:p>
            <a:r>
              <a:rPr lang="en-US" sz="1200" dirty="0">
                <a:solidFill>
                  <a:srgbClr val="000080"/>
                </a:solidFill>
                <a:latin typeface="Courier New" panose="02070309020205020404" pitchFamily="49" charset="0"/>
                <a:cs typeface="Courier New" panose="02070309020205020404" pitchFamily="49" charset="0"/>
              </a:rPr>
              <a:t>   ?parent_class rdfs:subClassOf uslm:uscDoc .</a:t>
            </a:r>
          </a:p>
          <a:p>
            <a:r>
              <a:rPr lang="en-US" sz="1200" dirty="0">
                <a:solidFill>
                  <a:srgbClr val="000080"/>
                </a:solidFill>
                <a:latin typeface="Courier New" panose="02070309020205020404" pitchFamily="49" charset="0"/>
                <a:cs typeface="Courier New" panose="02070309020205020404" pitchFamily="49" charset="0"/>
              </a:rPr>
              <a:t>   ?child_class rdfs:subClassOf uslm:uscDoc .</a:t>
            </a:r>
          </a:p>
          <a:p>
            <a:r>
              <a:rPr lang="en-US" sz="1200" dirty="0">
                <a:latin typeface="Courier New" panose="02070309020205020404" pitchFamily="49" charset="0"/>
                <a:cs typeface="Courier New" panose="02070309020205020404" pitchFamily="49" charset="0"/>
              </a:rPr>
              <a:t>}</a:t>
            </a:r>
          </a:p>
          <a:p>
            <a:r>
              <a:rPr lang="en-US" sz="1200" b="1" dirty="0">
                <a:solidFill>
                  <a:srgbClr val="800080"/>
                </a:solidFill>
                <a:latin typeface="Courier New" panose="02070309020205020404" pitchFamily="49" charset="0"/>
                <a:cs typeface="Courier New" panose="02070309020205020404" pitchFamily="49" charset="0"/>
              </a:rPr>
              <a:t>GROUP BY </a:t>
            </a:r>
            <a:r>
              <a:rPr lang="en-US" sz="1200" b="1" dirty="0">
                <a:solidFill>
                  <a:srgbClr val="000080"/>
                </a:solidFill>
                <a:latin typeface="Courier New" panose="02070309020205020404" pitchFamily="49" charset="0"/>
                <a:cs typeface="Courier New" panose="02070309020205020404" pitchFamily="49" charset="0"/>
              </a:rPr>
              <a:t>?parent_class ?child_class</a:t>
            </a:r>
            <a:endParaRPr lang="en-US" sz="1200" dirty="0">
              <a:latin typeface="Courier New" panose="02070309020205020404" pitchFamily="49" charset="0"/>
              <a:cs typeface="Courier New" panose="02070309020205020404" pitchFamily="49"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077" y="4051105"/>
            <a:ext cx="4107180" cy="2186940"/>
          </a:xfrm>
          <a:prstGeom prst="rect">
            <a:avLst/>
          </a:prstGeom>
        </p:spPr>
      </p:pic>
      <p:sp>
        <p:nvSpPr>
          <p:cNvPr id="6" name="Rectangle 5"/>
          <p:cNvSpPr/>
          <p:nvPr/>
        </p:nvSpPr>
        <p:spPr>
          <a:xfrm>
            <a:off x="849548" y="1186512"/>
            <a:ext cx="10693775" cy="646331"/>
          </a:xfrm>
          <a:prstGeom prst="rect">
            <a:avLst/>
          </a:prstGeom>
        </p:spPr>
        <p:txBody>
          <a:bodyPr wrap="square">
            <a:spAutoFit/>
          </a:bodyPr>
          <a:lstStyle/>
          <a:p>
            <a:r>
              <a:rPr lang="en-US" dirty="0">
                <a:solidFill>
                  <a:srgbClr val="00B0F0"/>
                </a:solidFill>
              </a:rPr>
              <a:t>To answer questions about the USC structure we query and pivot population of classes and the composite:child relationship.</a:t>
            </a:r>
          </a:p>
        </p:txBody>
      </p:sp>
      <p:sp>
        <p:nvSpPr>
          <p:cNvPr id="7" name="Rectangle 6"/>
          <p:cNvSpPr/>
          <p:nvPr/>
        </p:nvSpPr>
        <p:spPr>
          <a:xfrm>
            <a:off x="849548" y="1865202"/>
            <a:ext cx="4386760" cy="4462760"/>
          </a:xfrm>
          <a:prstGeom prst="rect">
            <a:avLst/>
          </a:prstGeom>
        </p:spPr>
        <p:txBody>
          <a:bodyPr wrap="square">
            <a:spAutoFit/>
          </a:bodyPr>
          <a:lstStyle/>
          <a:p>
            <a:r>
              <a:rPr lang="en-US" sz="1200" dirty="0"/>
              <a:t>The SPARQL </a:t>
            </a:r>
            <a:r>
              <a:rPr lang="en-US" sz="1200" b="1" dirty="0">
                <a:solidFill>
                  <a:srgbClr val="800080"/>
                </a:solidFill>
                <a:cs typeface="Courier New" panose="02070309020205020404" pitchFamily="49" charset="0"/>
              </a:rPr>
              <a:t>SELECT</a:t>
            </a:r>
            <a:r>
              <a:rPr lang="en-US" sz="1200" dirty="0"/>
              <a:t> returns Parent, Child class and the number of instances. </a:t>
            </a:r>
          </a:p>
          <a:p>
            <a:r>
              <a:rPr lang="en-US" sz="1200" dirty="0"/>
              <a:t>The first line in the </a:t>
            </a:r>
            <a:r>
              <a:rPr lang="en-US" sz="1200" b="1" dirty="0">
                <a:solidFill>
                  <a:srgbClr val="800080"/>
                </a:solidFill>
                <a:cs typeface="Courier New" panose="02070309020205020404" pitchFamily="49" charset="0"/>
              </a:rPr>
              <a:t>WHERE</a:t>
            </a:r>
            <a:r>
              <a:rPr lang="en-US" sz="1200" dirty="0"/>
              <a:t> clause populates all 10,261 instances of the composite:child object property into </a:t>
            </a:r>
            <a:r>
              <a:rPr lang="en-US" sz="1200" b="1" dirty="0">
                <a:solidFill>
                  <a:srgbClr val="000080"/>
                </a:solidFill>
                <a:latin typeface="Courier New" panose="02070309020205020404" pitchFamily="49" charset="0"/>
                <a:cs typeface="Courier New" panose="02070309020205020404" pitchFamily="49" charset="0"/>
              </a:rPr>
              <a:t>?parent </a:t>
            </a:r>
            <a:r>
              <a:rPr lang="en-US" sz="1200" dirty="0"/>
              <a:t>and </a:t>
            </a:r>
            <a:r>
              <a:rPr lang="en-US" sz="1200" b="1" dirty="0">
                <a:solidFill>
                  <a:srgbClr val="000080"/>
                </a:solidFill>
                <a:latin typeface="Courier New" panose="02070309020205020404" pitchFamily="49" charset="0"/>
                <a:cs typeface="Courier New" panose="02070309020205020404" pitchFamily="49" charset="0"/>
              </a:rPr>
              <a:t>?child </a:t>
            </a:r>
            <a:r>
              <a:rPr lang="en-US" sz="1200" dirty="0"/>
              <a:t>variables.</a:t>
            </a:r>
          </a:p>
          <a:p>
            <a:r>
              <a:rPr lang="en-US" sz="1200" dirty="0"/>
              <a:t>The next two lines navigate to the </a:t>
            </a:r>
            <a:r>
              <a:rPr lang="en-US" sz="1200" b="1" dirty="0">
                <a:solidFill>
                  <a:srgbClr val="000080"/>
                </a:solidFill>
                <a:latin typeface="Courier New" panose="02070309020205020404" pitchFamily="49" charset="0"/>
                <a:cs typeface="Courier New" panose="02070309020205020404" pitchFamily="49" charset="0"/>
              </a:rPr>
              <a:t>?parent_class </a:t>
            </a:r>
            <a:r>
              <a:rPr lang="en-US" sz="1200" dirty="0"/>
              <a:t>and </a:t>
            </a:r>
            <a:r>
              <a:rPr lang="en-US" sz="1200" b="1" dirty="0">
                <a:solidFill>
                  <a:srgbClr val="000080"/>
                </a:solidFill>
                <a:latin typeface="Courier New" panose="02070309020205020404" pitchFamily="49" charset="0"/>
                <a:cs typeface="Courier New" panose="02070309020205020404" pitchFamily="49" charset="0"/>
              </a:rPr>
              <a:t>?child_class</a:t>
            </a:r>
            <a:r>
              <a:rPr lang="en-US" sz="1200" dirty="0"/>
              <a:t>. The last line in the WHERE clause limits the result-set to subclasses of our USLM collection class, </a:t>
            </a:r>
            <a:r>
              <a:rPr lang="en-US" sz="1200" b="1" dirty="0">
                <a:solidFill>
                  <a:srgbClr val="000080"/>
                </a:solidFill>
                <a:latin typeface="Courier New" panose="02070309020205020404" pitchFamily="49" charset="0"/>
                <a:cs typeface="Courier New" panose="02070309020205020404" pitchFamily="49" charset="0"/>
              </a:rPr>
              <a:t>uslm:uscDoc</a:t>
            </a:r>
            <a:r>
              <a:rPr lang="en-US" sz="1200" dirty="0"/>
              <a:t>. We </a:t>
            </a:r>
            <a:r>
              <a:rPr lang="en-US" sz="1200" b="1" dirty="0">
                <a:solidFill>
                  <a:srgbClr val="800080"/>
                </a:solidFill>
                <a:cs typeface="Courier New" panose="02070309020205020404" pitchFamily="49" charset="0"/>
              </a:rPr>
              <a:t>GROUP</a:t>
            </a:r>
            <a:r>
              <a:rPr lang="en-US" sz="1200" dirty="0"/>
              <a:t> the results </a:t>
            </a:r>
            <a:r>
              <a:rPr lang="en-US" sz="1200" b="1" dirty="0">
                <a:solidFill>
                  <a:srgbClr val="800080"/>
                </a:solidFill>
                <a:cs typeface="Courier New" panose="02070309020205020404" pitchFamily="49" charset="0"/>
              </a:rPr>
              <a:t>BY</a:t>
            </a:r>
            <a:r>
              <a:rPr lang="en-US" sz="1200" dirty="0"/>
              <a:t> parent and child class.</a:t>
            </a:r>
          </a:p>
          <a:p>
            <a:endParaRPr lang="en-US" sz="1200" dirty="0"/>
          </a:p>
          <a:p>
            <a:r>
              <a:rPr lang="en-US" sz="1200" dirty="0"/>
              <a:t>We run the query against the Investor Adviser Act staging ontology, USC-2015-title15-chapter2D.ttl</a:t>
            </a:r>
          </a:p>
          <a:p>
            <a:r>
              <a:rPr lang="en-US" sz="1200" dirty="0"/>
              <a:t>The result set show:</a:t>
            </a:r>
          </a:p>
          <a:p>
            <a:pPr marL="171450" indent="-171450">
              <a:buFont typeface="Arial" panose="020B0604020202020204" pitchFamily="34" charset="0"/>
              <a:buChar char="•"/>
            </a:pPr>
            <a:r>
              <a:rPr lang="en-US" sz="1200" dirty="0"/>
              <a:t>3 chapeaus have a note</a:t>
            </a:r>
          </a:p>
          <a:p>
            <a:pPr marL="171450" indent="-171450">
              <a:buFont typeface="Arial" panose="020B0604020202020204" pitchFamily="34" charset="0"/>
              <a:buChar char="•"/>
            </a:pPr>
            <a:r>
              <a:rPr lang="en-US" sz="1200" dirty="0"/>
              <a:t>10 chapeaus have a date element.</a:t>
            </a:r>
          </a:p>
          <a:p>
            <a:pPr marL="171450" indent="-171450">
              <a:buFont typeface="Arial" panose="020B0604020202020204" pitchFamily="34" charset="0"/>
              <a:buChar char="•"/>
            </a:pPr>
            <a:r>
              <a:rPr lang="en-US" sz="1200" dirty="0"/>
              <a:t>45 chapeaus have a reference </a:t>
            </a:r>
          </a:p>
          <a:p>
            <a:r>
              <a:rPr lang="en-US" sz="1200" dirty="0"/>
              <a:t>This analysis drives how we design the FRO class for chapeau. For instance, we can put an OWL restriction on chapeau and the parent classes. The actual population will also drive the validation query.</a:t>
            </a:r>
            <a:r>
              <a:rPr lang="en-US" sz="1400" dirty="0"/>
              <a:t> </a:t>
            </a:r>
            <a:r>
              <a:rPr lang="en-US" sz="1200" dirty="0"/>
              <a:t>The next slide shows an MS Excel pivot of the complete result set. </a:t>
            </a:r>
          </a:p>
          <a:p>
            <a:r>
              <a:rPr lang="en-US" sz="1200" dirty="0"/>
              <a:t>The top row shows the USLM parent classes. </a:t>
            </a:r>
          </a:p>
          <a:p>
            <a:r>
              <a:rPr lang="en-US" sz="1200" dirty="0"/>
              <a:t>The left column has the child classes</a:t>
            </a:r>
          </a:p>
          <a:p>
            <a:r>
              <a:rPr lang="en-US" sz="1200" dirty="0"/>
              <a:t>Cells contain the number of relationship per pair.</a:t>
            </a:r>
            <a:endParaRPr lang="en-US" dirty="0"/>
          </a:p>
        </p:txBody>
      </p:sp>
    </p:spTree>
    <p:extLst>
      <p:ext uri="{BB962C8B-B14F-4D97-AF65-F5344CB8AC3E}">
        <p14:creationId xmlns:p14="http://schemas.microsoft.com/office/powerpoint/2010/main" val="879856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USC USLM Title 15, Chapter 2D element pivot </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graphicFrame>
        <p:nvGraphicFramePr>
          <p:cNvPr id="4" name="Table 3"/>
          <p:cNvGraphicFramePr>
            <a:graphicFrameLocks noGrp="1"/>
          </p:cNvGraphicFramePr>
          <p:nvPr>
            <p:extLst>
              <p:ext uri="{D42A27DB-BD31-4B8C-83A1-F6EECF244321}">
                <p14:modId xmlns:p14="http://schemas.microsoft.com/office/powerpoint/2010/main" val="2680847809"/>
              </p:ext>
            </p:extLst>
          </p:nvPr>
        </p:nvGraphicFramePr>
        <p:xfrm>
          <a:off x="587864" y="1279525"/>
          <a:ext cx="10846048" cy="5076635"/>
        </p:xfrm>
        <a:graphic>
          <a:graphicData uri="http://schemas.openxmlformats.org/drawingml/2006/table">
            <a:tbl>
              <a:tblPr>
                <a:tableStyleId>{5C22544A-7EE6-4342-B048-85BDC9FD1C3A}</a:tableStyleId>
              </a:tblPr>
              <a:tblGrid>
                <a:gridCol w="787926">
                  <a:extLst>
                    <a:ext uri="{9D8B030D-6E8A-4147-A177-3AD203B41FA5}">
                      <a16:colId xmlns:a16="http://schemas.microsoft.com/office/drawing/2014/main" val="565960488"/>
                    </a:ext>
                  </a:extLst>
                </a:gridCol>
                <a:gridCol w="377883">
                  <a:extLst>
                    <a:ext uri="{9D8B030D-6E8A-4147-A177-3AD203B41FA5}">
                      <a16:colId xmlns:a16="http://schemas.microsoft.com/office/drawing/2014/main" val="3397334713"/>
                    </a:ext>
                  </a:extLst>
                </a:gridCol>
                <a:gridCol w="321602">
                  <a:extLst>
                    <a:ext uri="{9D8B030D-6E8A-4147-A177-3AD203B41FA5}">
                      <a16:colId xmlns:a16="http://schemas.microsoft.com/office/drawing/2014/main" val="1668484778"/>
                    </a:ext>
                  </a:extLst>
                </a:gridCol>
                <a:gridCol w="273362">
                  <a:extLst>
                    <a:ext uri="{9D8B030D-6E8A-4147-A177-3AD203B41FA5}">
                      <a16:colId xmlns:a16="http://schemas.microsoft.com/office/drawing/2014/main" val="727511252"/>
                    </a:ext>
                  </a:extLst>
                </a:gridCol>
                <a:gridCol w="321602">
                  <a:extLst>
                    <a:ext uri="{9D8B030D-6E8A-4147-A177-3AD203B41FA5}">
                      <a16:colId xmlns:a16="http://schemas.microsoft.com/office/drawing/2014/main" val="1611982421"/>
                    </a:ext>
                  </a:extLst>
                </a:gridCol>
                <a:gridCol w="329642">
                  <a:extLst>
                    <a:ext uri="{9D8B030D-6E8A-4147-A177-3AD203B41FA5}">
                      <a16:colId xmlns:a16="http://schemas.microsoft.com/office/drawing/2014/main" val="2361213269"/>
                    </a:ext>
                  </a:extLst>
                </a:gridCol>
                <a:gridCol w="514564">
                  <a:extLst>
                    <a:ext uri="{9D8B030D-6E8A-4147-A177-3AD203B41FA5}">
                      <a16:colId xmlns:a16="http://schemas.microsoft.com/office/drawing/2014/main" val="572141469"/>
                    </a:ext>
                  </a:extLst>
                </a:gridCol>
                <a:gridCol w="297482">
                  <a:extLst>
                    <a:ext uri="{9D8B030D-6E8A-4147-A177-3AD203B41FA5}">
                      <a16:colId xmlns:a16="http://schemas.microsoft.com/office/drawing/2014/main" val="1141305532"/>
                    </a:ext>
                  </a:extLst>
                </a:gridCol>
                <a:gridCol w="337683">
                  <a:extLst>
                    <a:ext uri="{9D8B030D-6E8A-4147-A177-3AD203B41FA5}">
                      <a16:colId xmlns:a16="http://schemas.microsoft.com/office/drawing/2014/main" val="3860943269"/>
                    </a:ext>
                  </a:extLst>
                </a:gridCol>
                <a:gridCol w="241201">
                  <a:extLst>
                    <a:ext uri="{9D8B030D-6E8A-4147-A177-3AD203B41FA5}">
                      <a16:colId xmlns:a16="http://schemas.microsoft.com/office/drawing/2014/main" val="3966543608"/>
                    </a:ext>
                  </a:extLst>
                </a:gridCol>
                <a:gridCol w="209042">
                  <a:extLst>
                    <a:ext uri="{9D8B030D-6E8A-4147-A177-3AD203B41FA5}">
                      <a16:colId xmlns:a16="http://schemas.microsoft.com/office/drawing/2014/main" val="941349160"/>
                    </a:ext>
                  </a:extLst>
                </a:gridCol>
                <a:gridCol w="273362">
                  <a:extLst>
                    <a:ext uri="{9D8B030D-6E8A-4147-A177-3AD203B41FA5}">
                      <a16:colId xmlns:a16="http://schemas.microsoft.com/office/drawing/2014/main" val="2905854656"/>
                    </a:ext>
                  </a:extLst>
                </a:gridCol>
                <a:gridCol w="225123">
                  <a:extLst>
                    <a:ext uri="{9D8B030D-6E8A-4147-A177-3AD203B41FA5}">
                      <a16:colId xmlns:a16="http://schemas.microsoft.com/office/drawing/2014/main" val="131610202"/>
                    </a:ext>
                  </a:extLst>
                </a:gridCol>
                <a:gridCol w="233163">
                  <a:extLst>
                    <a:ext uri="{9D8B030D-6E8A-4147-A177-3AD203B41FA5}">
                      <a16:colId xmlns:a16="http://schemas.microsoft.com/office/drawing/2014/main" val="238627676"/>
                    </a:ext>
                  </a:extLst>
                </a:gridCol>
                <a:gridCol w="209042">
                  <a:extLst>
                    <a:ext uri="{9D8B030D-6E8A-4147-A177-3AD203B41FA5}">
                      <a16:colId xmlns:a16="http://schemas.microsoft.com/office/drawing/2014/main" val="534845277"/>
                    </a:ext>
                  </a:extLst>
                </a:gridCol>
                <a:gridCol w="249242">
                  <a:extLst>
                    <a:ext uri="{9D8B030D-6E8A-4147-A177-3AD203B41FA5}">
                      <a16:colId xmlns:a16="http://schemas.microsoft.com/office/drawing/2014/main" val="207726632"/>
                    </a:ext>
                  </a:extLst>
                </a:gridCol>
                <a:gridCol w="217081">
                  <a:extLst>
                    <a:ext uri="{9D8B030D-6E8A-4147-A177-3AD203B41FA5}">
                      <a16:colId xmlns:a16="http://schemas.microsoft.com/office/drawing/2014/main" val="1299612437"/>
                    </a:ext>
                  </a:extLst>
                </a:gridCol>
                <a:gridCol w="418084">
                  <a:extLst>
                    <a:ext uri="{9D8B030D-6E8A-4147-A177-3AD203B41FA5}">
                      <a16:colId xmlns:a16="http://schemas.microsoft.com/office/drawing/2014/main" val="3522709381"/>
                    </a:ext>
                  </a:extLst>
                </a:gridCol>
                <a:gridCol w="313563">
                  <a:extLst>
                    <a:ext uri="{9D8B030D-6E8A-4147-A177-3AD203B41FA5}">
                      <a16:colId xmlns:a16="http://schemas.microsoft.com/office/drawing/2014/main" val="801580784"/>
                    </a:ext>
                  </a:extLst>
                </a:gridCol>
                <a:gridCol w="611045">
                  <a:extLst>
                    <a:ext uri="{9D8B030D-6E8A-4147-A177-3AD203B41FA5}">
                      <a16:colId xmlns:a16="http://schemas.microsoft.com/office/drawing/2014/main" val="746578472"/>
                    </a:ext>
                  </a:extLst>
                </a:gridCol>
                <a:gridCol w="305523">
                  <a:extLst>
                    <a:ext uri="{9D8B030D-6E8A-4147-A177-3AD203B41FA5}">
                      <a16:colId xmlns:a16="http://schemas.microsoft.com/office/drawing/2014/main" val="445528785"/>
                    </a:ext>
                  </a:extLst>
                </a:gridCol>
                <a:gridCol w="498484">
                  <a:extLst>
                    <a:ext uri="{9D8B030D-6E8A-4147-A177-3AD203B41FA5}">
                      <a16:colId xmlns:a16="http://schemas.microsoft.com/office/drawing/2014/main" val="3938870093"/>
                    </a:ext>
                  </a:extLst>
                </a:gridCol>
                <a:gridCol w="450244">
                  <a:extLst>
                    <a:ext uri="{9D8B030D-6E8A-4147-A177-3AD203B41FA5}">
                      <a16:colId xmlns:a16="http://schemas.microsoft.com/office/drawing/2014/main" val="1028377199"/>
                    </a:ext>
                  </a:extLst>
                </a:gridCol>
                <a:gridCol w="402003">
                  <a:extLst>
                    <a:ext uri="{9D8B030D-6E8A-4147-A177-3AD203B41FA5}">
                      <a16:colId xmlns:a16="http://schemas.microsoft.com/office/drawing/2014/main" val="946439660"/>
                    </a:ext>
                  </a:extLst>
                </a:gridCol>
                <a:gridCol w="546725">
                  <a:extLst>
                    <a:ext uri="{9D8B030D-6E8A-4147-A177-3AD203B41FA5}">
                      <a16:colId xmlns:a16="http://schemas.microsoft.com/office/drawing/2014/main" val="2281942751"/>
                    </a:ext>
                  </a:extLst>
                </a:gridCol>
                <a:gridCol w="434162">
                  <a:extLst>
                    <a:ext uri="{9D8B030D-6E8A-4147-A177-3AD203B41FA5}">
                      <a16:colId xmlns:a16="http://schemas.microsoft.com/office/drawing/2014/main" val="2868230820"/>
                    </a:ext>
                  </a:extLst>
                </a:gridCol>
                <a:gridCol w="184922">
                  <a:extLst>
                    <a:ext uri="{9D8B030D-6E8A-4147-A177-3AD203B41FA5}">
                      <a16:colId xmlns:a16="http://schemas.microsoft.com/office/drawing/2014/main" val="3987876952"/>
                    </a:ext>
                  </a:extLst>
                </a:gridCol>
                <a:gridCol w="160802">
                  <a:extLst>
                    <a:ext uri="{9D8B030D-6E8A-4147-A177-3AD203B41FA5}">
                      <a16:colId xmlns:a16="http://schemas.microsoft.com/office/drawing/2014/main" val="3329113471"/>
                    </a:ext>
                  </a:extLst>
                </a:gridCol>
                <a:gridCol w="329642">
                  <a:extLst>
                    <a:ext uri="{9D8B030D-6E8A-4147-A177-3AD203B41FA5}">
                      <a16:colId xmlns:a16="http://schemas.microsoft.com/office/drawing/2014/main" val="1768576272"/>
                    </a:ext>
                  </a:extLst>
                </a:gridCol>
                <a:gridCol w="305523">
                  <a:extLst>
                    <a:ext uri="{9D8B030D-6E8A-4147-A177-3AD203B41FA5}">
                      <a16:colId xmlns:a16="http://schemas.microsoft.com/office/drawing/2014/main" val="1634086580"/>
                    </a:ext>
                  </a:extLst>
                </a:gridCol>
                <a:gridCol w="466324">
                  <a:extLst>
                    <a:ext uri="{9D8B030D-6E8A-4147-A177-3AD203B41FA5}">
                      <a16:colId xmlns:a16="http://schemas.microsoft.com/office/drawing/2014/main" val="1899557069"/>
                    </a:ext>
                  </a:extLst>
                </a:gridCol>
              </a:tblGrid>
              <a:tr h="131995">
                <a:tc>
                  <a:txBody>
                    <a:bodyPr/>
                    <a:lstStyle/>
                    <a:p>
                      <a:pPr algn="l" fontAlgn="b"/>
                      <a:r>
                        <a:rPr lang="en-US" sz="800" u="none" strike="noStrike" dirty="0">
                          <a:effectLst/>
                        </a:rPr>
                        <a:t>Sum of total</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900" b="1" u="none" strike="noStrike" dirty="0">
                          <a:effectLst/>
                        </a:rPr>
                        <a:t>Parent</a:t>
                      </a:r>
                      <a:endParaRPr lang="en-US" sz="9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3476372629"/>
                  </a:ext>
                </a:extLst>
              </a:tr>
              <a:tr h="131995">
                <a:tc>
                  <a:txBody>
                    <a:bodyPr/>
                    <a:lstStyle/>
                    <a:p>
                      <a:pPr algn="l" fontAlgn="b"/>
                      <a:r>
                        <a:rPr lang="en-US" sz="900" b="1" u="none" strike="noStrike" dirty="0">
                          <a:effectLst/>
                        </a:rPr>
                        <a:t>Child</a:t>
                      </a:r>
                      <a:endParaRPr lang="en-US" sz="9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chapeau</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chapter</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clause</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column</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content</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continuation</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header</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heading</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inline</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item</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layout</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main</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meta</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note</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notes</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p</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paragraph</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proviso</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quotedContent</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section</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sourceCredit</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subchapter</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subclause</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subparagraph</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subsection</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title</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toc</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tocItem</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uscDoc</a:t>
                      </a:r>
                      <a:endParaRPr lang="en-US" sz="7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r>
                        <a:rPr lang="en-US" sz="700" b="1" u="none" strike="noStrike" dirty="0">
                          <a:effectLst/>
                        </a:rPr>
                        <a:t>Grand Total</a:t>
                      </a:r>
                      <a:endParaRPr lang="en-US" sz="7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107780472"/>
                  </a:ext>
                </a:extLst>
              </a:tr>
              <a:tr h="131995">
                <a:tc>
                  <a:txBody>
                    <a:bodyPr/>
                    <a:lstStyle/>
                    <a:p>
                      <a:pPr algn="l" fontAlgn="b"/>
                      <a:r>
                        <a:rPr lang="en-US" sz="800" b="1" u="none" strike="noStrike" dirty="0">
                          <a:effectLst/>
                        </a:rPr>
                        <a:t>chapeau</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59</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8</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42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85</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209</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2543921176"/>
                  </a:ext>
                </a:extLst>
              </a:tr>
              <a:tr h="131995">
                <a:tc>
                  <a:txBody>
                    <a:bodyPr/>
                    <a:lstStyle/>
                    <a:p>
                      <a:pPr algn="l" fontAlgn="b"/>
                      <a:r>
                        <a:rPr lang="en-US" sz="800" b="1" u="none" strike="noStrike" dirty="0">
                          <a:effectLst/>
                        </a:rPr>
                        <a:t>chapter</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2444958812"/>
                  </a:ext>
                </a:extLst>
              </a:tr>
              <a:tr h="131995">
                <a:tc>
                  <a:txBody>
                    <a:bodyPr/>
                    <a:lstStyle/>
                    <a:p>
                      <a:pPr algn="l" fontAlgn="b"/>
                      <a:r>
                        <a:rPr lang="en-US" sz="800" b="1" u="none" strike="noStrike" dirty="0">
                          <a:effectLst/>
                        </a:rPr>
                        <a:t>clause</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126</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126</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54222587"/>
                  </a:ext>
                </a:extLst>
              </a:tr>
              <a:tr h="131995">
                <a:tc>
                  <a:txBody>
                    <a:bodyPr/>
                    <a:lstStyle/>
                    <a:p>
                      <a:pPr algn="l" fontAlgn="b"/>
                      <a:r>
                        <a:rPr lang="en-US" sz="800" b="1" u="none" strike="noStrike" dirty="0">
                          <a:effectLst/>
                        </a:rPr>
                        <a:t>column</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6</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597</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603</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736878299"/>
                  </a:ext>
                </a:extLst>
              </a:tr>
              <a:tr h="131995">
                <a:tc>
                  <a:txBody>
                    <a:bodyPr/>
                    <a:lstStyle/>
                    <a:p>
                      <a:pPr algn="l" fontAlgn="b"/>
                      <a:r>
                        <a:rPr lang="en-US" sz="800" b="1" u="none" strike="noStrike" dirty="0">
                          <a:effectLst/>
                        </a:rPr>
                        <a:t>content</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111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427</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39</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218</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175</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997</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2288746145"/>
                  </a:ext>
                </a:extLst>
              </a:tr>
              <a:tr h="131995">
                <a:tc>
                  <a:txBody>
                    <a:bodyPr/>
                    <a:lstStyle/>
                    <a:p>
                      <a:pPr algn="l" fontAlgn="b"/>
                      <a:r>
                        <a:rPr lang="en-US" sz="800" b="1" u="none" strike="noStrike" dirty="0">
                          <a:effectLst/>
                        </a:rPr>
                        <a:t>continuation</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10</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5</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38</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3436571955"/>
                  </a:ext>
                </a:extLst>
              </a:tr>
              <a:tr h="131995">
                <a:tc>
                  <a:txBody>
                    <a:bodyPr/>
                    <a:lstStyle/>
                    <a:p>
                      <a:pPr algn="l" fontAlgn="b"/>
                      <a:r>
                        <a:rPr lang="en-US" sz="800" b="1" u="none" strike="noStrike" dirty="0">
                          <a:effectLst/>
                        </a:rPr>
                        <a:t>date</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10</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42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263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7</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233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558</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2955708742"/>
                  </a:ext>
                </a:extLst>
              </a:tr>
              <a:tr h="131995">
                <a:tc>
                  <a:txBody>
                    <a:bodyPr/>
                    <a:lstStyle/>
                    <a:p>
                      <a:pPr algn="l" fontAlgn="b"/>
                      <a:r>
                        <a:rPr lang="en-US" sz="800" b="1" u="none" strike="noStrike" dirty="0">
                          <a:effectLst/>
                        </a:rPr>
                        <a:t>docNumber</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946122572"/>
                  </a:ext>
                </a:extLst>
              </a:tr>
              <a:tr h="131995">
                <a:tc>
                  <a:txBody>
                    <a:bodyPr/>
                    <a:lstStyle/>
                    <a:p>
                      <a:pPr algn="l" fontAlgn="b"/>
                      <a:r>
                        <a:rPr lang="en-US" sz="800" b="1" u="none" strike="noStrike" dirty="0">
                          <a:effectLst/>
                        </a:rPr>
                        <a:t>docPublicationName</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542748745"/>
                  </a:ext>
                </a:extLst>
              </a:tr>
              <a:tr h="131995">
                <a:tc>
                  <a:txBody>
                    <a:bodyPr/>
                    <a:lstStyle/>
                    <a:p>
                      <a:pPr algn="l" fontAlgn="b"/>
                      <a:r>
                        <a:rPr lang="en-US" sz="800" b="1" u="none" strike="noStrike" dirty="0">
                          <a:effectLst/>
                        </a:rPr>
                        <a:t>header</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4</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3010113509"/>
                  </a:ext>
                </a:extLst>
              </a:tr>
              <a:tr h="131995">
                <a:tc>
                  <a:txBody>
                    <a:bodyPr/>
                    <a:lstStyle/>
                    <a:p>
                      <a:pPr algn="l" fontAlgn="b"/>
                      <a:r>
                        <a:rPr lang="en-US" sz="800" b="1" u="none" strike="noStrike" dirty="0">
                          <a:effectLst/>
                        </a:rPr>
                        <a:t>heading</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289</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84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93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50</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289</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809</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040577761"/>
                  </a:ext>
                </a:extLst>
              </a:tr>
              <a:tr h="131995">
                <a:tc>
                  <a:txBody>
                    <a:bodyPr/>
                    <a:lstStyle/>
                    <a:p>
                      <a:pPr algn="l" fontAlgn="b"/>
                      <a:r>
                        <a:rPr lang="en-US" sz="800" b="1" u="none" strike="noStrike" dirty="0">
                          <a:effectLst/>
                        </a:rPr>
                        <a:t>i</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56</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2210238967"/>
                  </a:ext>
                </a:extLst>
              </a:tr>
              <a:tr h="131995">
                <a:tc>
                  <a:txBody>
                    <a:bodyPr/>
                    <a:lstStyle/>
                    <a:p>
                      <a:pPr algn="l" fontAlgn="b"/>
                      <a:r>
                        <a:rPr lang="en-US" sz="800" b="1" u="none" strike="noStrike" dirty="0">
                          <a:effectLst/>
                        </a:rPr>
                        <a:t>inline</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19</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232225209"/>
                  </a:ext>
                </a:extLst>
              </a:tr>
              <a:tr h="131995">
                <a:tc>
                  <a:txBody>
                    <a:bodyPr/>
                    <a:lstStyle/>
                    <a:p>
                      <a:pPr algn="l" fontAlgn="b"/>
                      <a:r>
                        <a:rPr lang="en-US" sz="800" b="1" u="none" strike="noStrike" dirty="0">
                          <a:effectLst/>
                        </a:rPr>
                        <a:t>item</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4</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2552096059"/>
                  </a:ext>
                </a:extLst>
              </a:tr>
              <a:tr h="131995">
                <a:tc>
                  <a:txBody>
                    <a:bodyPr/>
                    <a:lstStyle/>
                    <a:p>
                      <a:pPr algn="l" fontAlgn="b"/>
                      <a:r>
                        <a:rPr lang="en-US" sz="800" b="1" u="none" strike="noStrike" dirty="0">
                          <a:effectLst/>
                        </a:rPr>
                        <a:t>layout</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3407105420"/>
                  </a:ext>
                </a:extLst>
              </a:tr>
              <a:tr h="131995">
                <a:tc>
                  <a:txBody>
                    <a:bodyPr/>
                    <a:lstStyle/>
                    <a:p>
                      <a:pPr algn="l" fontAlgn="b"/>
                      <a:r>
                        <a:rPr lang="en-US" sz="800" b="1" u="none" strike="noStrike" dirty="0">
                          <a:effectLst/>
                        </a:rPr>
                        <a:t>main</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466324160"/>
                  </a:ext>
                </a:extLst>
              </a:tr>
              <a:tr h="131995">
                <a:tc>
                  <a:txBody>
                    <a:bodyPr/>
                    <a:lstStyle/>
                    <a:p>
                      <a:pPr algn="l" fontAlgn="b"/>
                      <a:r>
                        <a:rPr lang="en-US" sz="800" b="1" u="none" strike="noStrike" dirty="0">
                          <a:effectLst/>
                        </a:rPr>
                        <a:t>meta</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964639008"/>
                  </a:ext>
                </a:extLst>
              </a:tr>
              <a:tr h="131995">
                <a:tc>
                  <a:txBody>
                    <a:bodyPr/>
                    <a:lstStyle/>
                    <a:p>
                      <a:pPr algn="l" fontAlgn="b"/>
                      <a:r>
                        <a:rPr lang="en-US" sz="800" b="1" u="none" strike="noStrike" dirty="0">
                          <a:effectLst/>
                        </a:rPr>
                        <a:t>note</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9</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289</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5</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309</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2989898632"/>
                  </a:ext>
                </a:extLst>
              </a:tr>
              <a:tr h="131995">
                <a:tc>
                  <a:txBody>
                    <a:bodyPr/>
                    <a:lstStyle/>
                    <a:p>
                      <a:pPr algn="l" fontAlgn="b"/>
                      <a:r>
                        <a:rPr lang="en-US" sz="800" b="1" u="none" strike="noStrike" dirty="0">
                          <a:effectLst/>
                        </a:rPr>
                        <a:t>notes</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82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82</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3697142390"/>
                  </a:ext>
                </a:extLst>
              </a:tr>
              <a:tr h="131995">
                <a:tc>
                  <a:txBody>
                    <a:bodyPr/>
                    <a:lstStyle/>
                    <a:p>
                      <a:pPr algn="l" fontAlgn="b"/>
                      <a:r>
                        <a:rPr lang="en-US" sz="800" b="1" u="none" strike="noStrike" dirty="0">
                          <a:effectLst/>
                        </a:rPr>
                        <a:t>num</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126</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19</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514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93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40</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263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295</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1358</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257445446"/>
                  </a:ext>
                </a:extLst>
              </a:tr>
              <a:tr h="131995">
                <a:tc>
                  <a:txBody>
                    <a:bodyPr/>
                    <a:lstStyle/>
                    <a:p>
                      <a:pPr algn="l" fontAlgn="b"/>
                      <a:r>
                        <a:rPr lang="en-US" sz="800" b="1" u="none" strike="noStrike" dirty="0">
                          <a:effectLst/>
                        </a:rPr>
                        <a:t>p</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271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685</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956</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3114783397"/>
                  </a:ext>
                </a:extLst>
              </a:tr>
              <a:tr h="131995">
                <a:tc>
                  <a:txBody>
                    <a:bodyPr/>
                    <a:lstStyle/>
                    <a:p>
                      <a:pPr algn="l" fontAlgn="b"/>
                      <a:r>
                        <a:rPr lang="en-US" sz="800" b="1" u="none" strike="noStrike" dirty="0">
                          <a:effectLst/>
                        </a:rPr>
                        <a:t>paragraph</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17</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483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514</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040228269"/>
                  </a:ext>
                </a:extLst>
              </a:tr>
              <a:tr h="131995">
                <a:tc>
                  <a:txBody>
                    <a:bodyPr/>
                    <a:lstStyle/>
                    <a:p>
                      <a:pPr algn="l" fontAlgn="b"/>
                      <a:r>
                        <a:rPr lang="en-US" sz="800" b="1" u="none" strike="noStrike" dirty="0">
                          <a:effectLst/>
                        </a:rPr>
                        <a:t>proviso</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042406211"/>
                  </a:ext>
                </a:extLst>
              </a:tr>
              <a:tr h="131995">
                <a:tc>
                  <a:txBody>
                    <a:bodyPr/>
                    <a:lstStyle/>
                    <a:p>
                      <a:pPr algn="l" fontAlgn="b"/>
                      <a:r>
                        <a:rPr lang="en-US" sz="800" b="1" u="none" strike="noStrike" dirty="0">
                          <a:effectLst/>
                        </a:rPr>
                        <a:t>quotedContent</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25</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25</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983717383"/>
                  </a:ext>
                </a:extLst>
              </a:tr>
              <a:tr h="95275">
                <a:tc>
                  <a:txBody>
                    <a:bodyPr/>
                    <a:lstStyle/>
                    <a:p>
                      <a:pPr algn="l" fontAlgn="b"/>
                      <a:r>
                        <a:rPr lang="en-US" sz="800" b="1" u="none" strike="noStrike" dirty="0">
                          <a:effectLst/>
                        </a:rPr>
                        <a:t>ref</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45</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367</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197</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1278</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20</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644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2566</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3640645860"/>
                  </a:ext>
                </a:extLst>
              </a:tr>
              <a:tr h="95275">
                <a:tc>
                  <a:txBody>
                    <a:bodyPr/>
                    <a:lstStyle/>
                    <a:p>
                      <a:pPr algn="l" fontAlgn="b"/>
                      <a:r>
                        <a:rPr lang="en-US" sz="800" b="1" u="none" strike="noStrike" dirty="0">
                          <a:effectLst/>
                        </a:rPr>
                        <a:t>section</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93</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93</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3730842599"/>
                  </a:ext>
                </a:extLst>
              </a:tr>
              <a:tr h="95275">
                <a:tc>
                  <a:txBody>
                    <a:bodyPr/>
                    <a:lstStyle/>
                    <a:p>
                      <a:pPr algn="l" fontAlgn="b"/>
                      <a:r>
                        <a:rPr lang="en-US" sz="800" b="1" u="none" strike="noStrike" dirty="0">
                          <a:effectLst/>
                        </a:rPr>
                        <a:t>sourceCredit</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92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92</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3082238843"/>
                  </a:ext>
                </a:extLst>
              </a:tr>
              <a:tr h="95275">
                <a:tc>
                  <a:txBody>
                    <a:bodyPr/>
                    <a:lstStyle/>
                    <a:p>
                      <a:pPr algn="l" fontAlgn="b"/>
                      <a:r>
                        <a:rPr lang="en-US" sz="800" b="1" u="none" strike="noStrike" dirty="0">
                          <a:effectLst/>
                        </a:rPr>
                        <a:t>subchapter</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2263249734"/>
                  </a:ext>
                </a:extLst>
              </a:tr>
              <a:tr h="95275">
                <a:tc>
                  <a:txBody>
                    <a:bodyPr/>
                    <a:lstStyle/>
                    <a:p>
                      <a:pPr algn="l" fontAlgn="b"/>
                      <a:r>
                        <a:rPr lang="en-US" sz="800" b="1" u="none" strike="noStrike" dirty="0">
                          <a:effectLst/>
                        </a:rPr>
                        <a:t>subclause</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36</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4</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40</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2554990324"/>
                  </a:ext>
                </a:extLst>
              </a:tr>
              <a:tr h="95275">
                <a:tc>
                  <a:txBody>
                    <a:bodyPr/>
                    <a:lstStyle/>
                    <a:p>
                      <a:pPr algn="l" fontAlgn="b"/>
                      <a:r>
                        <a:rPr lang="en-US" sz="800" b="1" u="none" strike="noStrike" dirty="0">
                          <a:effectLst/>
                        </a:rPr>
                        <a:t>subparagraph</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261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263</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036525122"/>
                  </a:ext>
                </a:extLst>
              </a:tr>
              <a:tr h="95275">
                <a:tc>
                  <a:txBody>
                    <a:bodyPr/>
                    <a:lstStyle/>
                    <a:p>
                      <a:pPr algn="l" fontAlgn="b"/>
                      <a:r>
                        <a:rPr lang="en-US" sz="800" b="1" u="none" strike="noStrike" dirty="0">
                          <a:effectLst/>
                        </a:rPr>
                        <a:t>subsection</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9</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286</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295</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997924341"/>
                  </a:ext>
                </a:extLst>
              </a:tr>
              <a:tr h="95275">
                <a:tc>
                  <a:txBody>
                    <a:bodyPr/>
                    <a:lstStyle/>
                    <a:p>
                      <a:pPr algn="l" fontAlgn="b"/>
                      <a:r>
                        <a:rPr lang="en-US" sz="800" b="1" u="none" strike="noStrike" dirty="0">
                          <a:effectLst/>
                        </a:rPr>
                        <a:t>sup</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662261642"/>
                  </a:ext>
                </a:extLst>
              </a:tr>
              <a:tr h="95275">
                <a:tc>
                  <a:txBody>
                    <a:bodyPr/>
                    <a:lstStyle/>
                    <a:p>
                      <a:pPr algn="l" fontAlgn="b"/>
                      <a:r>
                        <a:rPr lang="en-US" sz="800" b="1" u="none" strike="noStrike" dirty="0">
                          <a:effectLst/>
                        </a:rPr>
                        <a:t>title</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4067976522"/>
                  </a:ext>
                </a:extLst>
              </a:tr>
              <a:tr h="95275">
                <a:tc>
                  <a:txBody>
                    <a:bodyPr/>
                    <a:lstStyle/>
                    <a:p>
                      <a:pPr algn="l" fontAlgn="b"/>
                      <a:r>
                        <a:rPr lang="en-US" sz="800" b="1" u="none" strike="noStrike" dirty="0">
                          <a:effectLst/>
                        </a:rPr>
                        <a:t>toc</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1</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089323663"/>
                  </a:ext>
                </a:extLst>
              </a:tr>
              <a:tr h="95275">
                <a:tc>
                  <a:txBody>
                    <a:bodyPr/>
                    <a:lstStyle/>
                    <a:p>
                      <a:pPr algn="l" fontAlgn="b"/>
                      <a:r>
                        <a:rPr lang="en-US" sz="800" b="1" u="none" strike="noStrike" dirty="0">
                          <a:effectLst/>
                        </a:rPr>
                        <a:t>tocItem</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u="none" strike="noStrike" dirty="0">
                          <a:effectLst/>
                        </a:rPr>
                        <a:t>230</a:t>
                      </a:r>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l" fontAlgn="b"/>
                      <a:endParaRPr lang="en-US" sz="600" b="0"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230</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122242666"/>
                  </a:ext>
                </a:extLst>
              </a:tr>
              <a:tr h="95275">
                <a:tc>
                  <a:txBody>
                    <a:bodyPr/>
                    <a:lstStyle/>
                    <a:p>
                      <a:pPr algn="l" fontAlgn="b"/>
                      <a:r>
                        <a:rPr lang="en-US" sz="800" b="1" u="none" strike="noStrike" dirty="0">
                          <a:effectLst/>
                        </a:rPr>
                        <a:t>Grand Total</a:t>
                      </a:r>
                      <a:endParaRPr lang="en-US" sz="8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62</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5</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289</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367</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540</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14</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6</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19</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5</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8</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234</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993</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289</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1595</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1355</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56</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696</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878</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97</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82</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709</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1351</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5</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597</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2</a:t>
                      </a:r>
                      <a:endParaRPr lang="en-US" sz="600" b="1" i="0" u="none" strike="noStrike" dirty="0">
                        <a:solidFill>
                          <a:srgbClr val="000000"/>
                        </a:solidFill>
                        <a:effectLst/>
                        <a:latin typeface="Calibri" panose="020F0502020204030204" pitchFamily="34" charset="0"/>
                      </a:endParaRPr>
                    </a:p>
                  </a:txBody>
                  <a:tcPr marL="3970" marR="3970" marT="3970" marB="0" anchor="b"/>
                </a:tc>
                <a:tc>
                  <a:txBody>
                    <a:bodyPr/>
                    <a:lstStyle/>
                    <a:p>
                      <a:pPr algn="r" fontAlgn="b"/>
                      <a:r>
                        <a:rPr lang="en-US" sz="600" b="1" u="none" strike="noStrike" dirty="0">
                          <a:effectLst/>
                        </a:rPr>
                        <a:t>10261</a:t>
                      </a:r>
                      <a:endParaRPr lang="en-US" sz="600" b="1" i="0" u="none" strike="noStrike" dirty="0">
                        <a:solidFill>
                          <a:srgbClr val="000000"/>
                        </a:solidFill>
                        <a:effectLst/>
                        <a:latin typeface="Calibri" panose="020F0502020204030204" pitchFamily="34" charset="0"/>
                      </a:endParaRPr>
                    </a:p>
                  </a:txBody>
                  <a:tcPr marL="3970" marR="3970" marT="3970" marB="0" anchor="b"/>
                </a:tc>
                <a:extLst>
                  <a:ext uri="{0D108BD9-81ED-4DB2-BD59-A6C34878D82A}">
                    <a16:rowId xmlns:a16="http://schemas.microsoft.com/office/drawing/2014/main" val="3695467176"/>
                  </a:ext>
                </a:extLst>
              </a:tr>
            </a:tbl>
          </a:graphicData>
        </a:graphic>
      </p:graphicFrame>
    </p:spTree>
    <p:extLst>
      <p:ext uri="{BB962C8B-B14F-4D97-AF65-F5344CB8AC3E}">
        <p14:creationId xmlns:p14="http://schemas.microsoft.com/office/powerpoint/2010/main" val="1225039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Extending LKIF Norm-Statute for USC USLM</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5" name="Rectangle 4"/>
          <p:cNvSpPr/>
          <p:nvPr/>
        </p:nvSpPr>
        <p:spPr>
          <a:xfrm>
            <a:off x="802656" y="1215575"/>
            <a:ext cx="6176482" cy="1200329"/>
          </a:xfrm>
          <a:prstGeom prst="rect">
            <a:avLst/>
          </a:prstGeom>
        </p:spPr>
        <p:txBody>
          <a:bodyPr wrap="square">
            <a:spAutoFit/>
          </a:bodyPr>
          <a:lstStyle/>
          <a:p>
            <a:r>
              <a:rPr lang="en-US" dirty="0">
                <a:solidFill>
                  <a:srgbClr val="00B0F0"/>
                </a:solidFill>
              </a:rPr>
              <a:t>Jumping ahead, the class and property browser show the outcome of our LKIF extensions. </a:t>
            </a:r>
          </a:p>
          <a:p>
            <a:r>
              <a:rPr lang="en-US" sz="1200" dirty="0"/>
              <a:t>The next pages will explain the design and population. Refer to the documentation for definitions of classes and properties: </a:t>
            </a:r>
          </a:p>
          <a:p>
            <a:r>
              <a:rPr lang="en-US" sz="1200" dirty="0">
                <a:hlinkClick r:id="rId2"/>
              </a:rPr>
              <a:t>http://finregont.com/ontology-documentation/</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966" y="1215575"/>
            <a:ext cx="4220209" cy="4982450"/>
          </a:xfrm>
          <a:prstGeom prst="rect">
            <a:avLst/>
          </a:prstGeom>
        </p:spPr>
      </p:pic>
      <p:sp>
        <p:nvSpPr>
          <p:cNvPr id="7" name="Rectangle 6"/>
          <p:cNvSpPr/>
          <p:nvPr/>
        </p:nvSpPr>
        <p:spPr>
          <a:xfrm>
            <a:off x="802656" y="2415904"/>
            <a:ext cx="6176482" cy="3816429"/>
          </a:xfrm>
          <a:prstGeom prst="rect">
            <a:avLst/>
          </a:prstGeom>
        </p:spPr>
        <p:txBody>
          <a:bodyPr wrap="square">
            <a:spAutoFit/>
          </a:bodyPr>
          <a:lstStyle/>
          <a:p>
            <a:r>
              <a:rPr lang="en-US" sz="1200" dirty="0"/>
              <a:t>Financial Regulation Ontology classes have the prefix fro-usc.</a:t>
            </a:r>
          </a:p>
          <a:p>
            <a:r>
              <a:rPr lang="en-US" sz="1200" dirty="0"/>
              <a:t>The United States Code is a LKIF Statute. Both Statute and Regulation are LKIF Legal Documents* rolling up to Medium. The fro-usc:USC_Component is collection class for Level and Text entities.</a:t>
            </a:r>
          </a:p>
          <a:p>
            <a:pPr marL="171450" indent="-171450">
              <a:buFont typeface="Arial" panose="020B0604020202020204" pitchFamily="34" charset="0"/>
              <a:buChar char="•"/>
            </a:pPr>
            <a:r>
              <a:rPr lang="en-US" sz="1200" dirty="0"/>
              <a:t>11 USC_Level classes establish the hierarchy via the fro-leg-ref:divides object property.</a:t>
            </a:r>
          </a:p>
          <a:p>
            <a:pPr marL="171450" indent="-171450">
              <a:buFont typeface="Arial" panose="020B0604020202020204" pitchFamily="34" charset="0"/>
              <a:buChar char="•"/>
            </a:pPr>
            <a:r>
              <a:rPr lang="en-US" sz="1200" dirty="0"/>
              <a:t>4 USC_Text Element classes extend or annotate components via the fro-leg-ref:refers_to property, a subPropertyOf of lkif-mereo:part_of. </a:t>
            </a:r>
          </a:p>
          <a:p>
            <a:r>
              <a:rPr lang="en-US" sz="1200" dirty="0"/>
              <a:t>USLM Schema and User Guide available on the OLRC website (</a:t>
            </a:r>
            <a:r>
              <a:rPr lang="en-US" sz="1200" dirty="0">
                <a:hlinkClick r:id="rId4"/>
              </a:rPr>
              <a:t>http://uscode.house.gov/download/download.shtml</a:t>
            </a:r>
            <a:r>
              <a:rPr lang="en-US" sz="1400" dirty="0"/>
              <a:t>) </a:t>
            </a:r>
            <a:r>
              <a:rPr lang="en-US" sz="1200" dirty="0"/>
              <a:t>and the pivot table is in the FinRegOnt query directory. They define the requirements for the design. For each USLM element we considered:</a:t>
            </a:r>
          </a:p>
          <a:p>
            <a:pPr marL="285750" indent="-285750">
              <a:buFont typeface="+mj-lt"/>
              <a:buAutoNum type="romanUcPeriod"/>
            </a:pPr>
            <a:r>
              <a:rPr lang="en-US" sz="1200" dirty="0"/>
              <a:t>Major elements have a semantic importance indicated in the USLM documentation or have sufficient number of instances. They become USC Components. The distinction between Level and Text is structural in the XML Source.</a:t>
            </a:r>
          </a:p>
          <a:p>
            <a:pPr marL="742950" lvl="1" indent="-285750">
              <a:buFont typeface="+mj-lt"/>
              <a:buAutoNum type="alphaLcParenR"/>
            </a:pPr>
            <a:r>
              <a:rPr lang="en-US" sz="1200" dirty="0"/>
              <a:t>USC Level elements have and Identifier, the human readable index.</a:t>
            </a:r>
          </a:p>
          <a:p>
            <a:pPr marL="742950" lvl="1" indent="-285750">
              <a:buFont typeface="+mj-lt"/>
              <a:buAutoNum type="alphaLcParenR"/>
            </a:pPr>
            <a:r>
              <a:rPr lang="en-US" sz="1200" dirty="0"/>
              <a:t>USC Text Elements do not have an ID.  </a:t>
            </a:r>
          </a:p>
          <a:p>
            <a:pPr marL="285750" indent="-285750">
              <a:buFont typeface="+mj-lt"/>
              <a:buAutoNum type="romanUcPeriod"/>
            </a:pPr>
            <a:r>
              <a:rPr lang="en-US" sz="1200" dirty="0"/>
              <a:t>Minor elements have population of &lt; than 10 instances.</a:t>
            </a:r>
          </a:p>
          <a:p>
            <a:pPr marL="742950" lvl="1" indent="-285750">
              <a:buFont typeface="+mj-lt"/>
              <a:buAutoNum type="alphaLcParenR"/>
            </a:pPr>
            <a:r>
              <a:rPr lang="en-US" sz="1200" dirty="0"/>
              <a:t>Denormalized into data and/or object properties.</a:t>
            </a:r>
            <a:br>
              <a:rPr lang="en-US" sz="1200" dirty="0"/>
            </a:br>
            <a:r>
              <a:rPr lang="en-US" sz="1200" dirty="0"/>
              <a:t>Examples are the Notes collection and Content class.</a:t>
            </a:r>
          </a:p>
          <a:p>
            <a:pPr marL="742950" lvl="1" indent="-285750">
              <a:buFont typeface="+mj-lt"/>
              <a:buAutoNum type="alphaLcParenR"/>
            </a:pPr>
            <a:r>
              <a:rPr lang="en-US" sz="1200" dirty="0"/>
              <a:t>Out of scope for FRO. We do not need table of content and formatting attributes. We skipped some elements with low population and unclear USLM definitions.</a:t>
            </a:r>
          </a:p>
        </p:txBody>
      </p:sp>
      <p:sp>
        <p:nvSpPr>
          <p:cNvPr id="8" name="TextBox 7"/>
          <p:cNvSpPr txBox="1"/>
          <p:nvPr/>
        </p:nvSpPr>
        <p:spPr>
          <a:xfrm>
            <a:off x="624254" y="6386299"/>
            <a:ext cx="5105483" cy="215444"/>
          </a:xfrm>
          <a:prstGeom prst="rect">
            <a:avLst/>
          </a:prstGeom>
          <a:noFill/>
        </p:spPr>
        <p:txBody>
          <a:bodyPr wrap="square" rtlCol="0">
            <a:spAutoFit/>
          </a:bodyPr>
          <a:lstStyle/>
          <a:p>
            <a:r>
              <a:rPr lang="en-US" sz="800" dirty="0"/>
              <a:t>* Europe’s Alternative Investment Managers Directive (AIFMD) is a lkif-norm:Directive </a:t>
            </a:r>
          </a:p>
        </p:txBody>
      </p:sp>
    </p:spTree>
    <p:extLst>
      <p:ext uri="{BB962C8B-B14F-4D97-AF65-F5344CB8AC3E}">
        <p14:creationId xmlns:p14="http://schemas.microsoft.com/office/powerpoint/2010/main" val="731011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365125"/>
            <a:ext cx="9448068" cy="682334"/>
          </a:xfrm>
        </p:spPr>
        <p:txBody>
          <a:bodyPr>
            <a:normAutofit fontScale="90000"/>
          </a:bodyPr>
          <a:lstStyle/>
          <a:p>
            <a:r>
              <a:rPr lang="en-US" dirty="0"/>
              <a:t>FRO USC class graph (1) Title to Subsection</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570" y="1047459"/>
            <a:ext cx="4465320" cy="5364480"/>
          </a:xfrm>
          <a:prstGeom prst="rect">
            <a:avLst/>
          </a:prstGeom>
        </p:spPr>
      </p:pic>
      <p:sp>
        <p:nvSpPr>
          <p:cNvPr id="5" name="Rectangle 4"/>
          <p:cNvSpPr/>
          <p:nvPr/>
        </p:nvSpPr>
        <p:spPr>
          <a:xfrm>
            <a:off x="794841" y="1047459"/>
            <a:ext cx="6176482" cy="1384995"/>
          </a:xfrm>
          <a:prstGeom prst="rect">
            <a:avLst/>
          </a:prstGeom>
        </p:spPr>
        <p:txBody>
          <a:bodyPr wrap="square">
            <a:spAutoFit/>
          </a:bodyPr>
          <a:lstStyle/>
          <a:p>
            <a:r>
              <a:rPr lang="en-US" dirty="0">
                <a:solidFill>
                  <a:srgbClr val="00B0F0"/>
                </a:solidFill>
              </a:rPr>
              <a:t>The United States Code hierarchy is more complicated than the Code of Federal Regulations. </a:t>
            </a:r>
          </a:p>
          <a:p>
            <a:r>
              <a:rPr lang="en-US" sz="1200" dirty="0"/>
              <a:t>The graph shows the USC levels from Title to Subsection.</a:t>
            </a:r>
          </a:p>
          <a:p>
            <a:endParaRPr lang="en-US" sz="1200" dirty="0"/>
          </a:p>
          <a:p>
            <a:r>
              <a:rPr lang="en-US" sz="1200" dirty="0"/>
              <a:t>USC Subchapter divides the Chapter, which in turn divides the Title. However, both Chapter and Subchapter can have Sections. Therefore the class restriction on USC_Section  states OR.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81" y="2555564"/>
            <a:ext cx="182880" cy="182880"/>
          </a:xfrm>
          <a:prstGeom prst="rect">
            <a:avLst/>
          </a:prstGeom>
        </p:spPr>
      </p:pic>
      <p:sp>
        <p:nvSpPr>
          <p:cNvPr id="7" name="TextBox 6"/>
          <p:cNvSpPr txBox="1"/>
          <p:nvPr/>
        </p:nvSpPr>
        <p:spPr>
          <a:xfrm>
            <a:off x="794841" y="2523894"/>
            <a:ext cx="6359362" cy="246221"/>
          </a:xfrm>
          <a:prstGeom prst="rect">
            <a:avLst/>
          </a:prstGeom>
          <a:noFill/>
        </p:spPr>
        <p:txBody>
          <a:bodyPr wrap="square" rtlCol="0">
            <a:spAutoFit/>
          </a:bodyPr>
          <a:lstStyle/>
          <a:p>
            <a:r>
              <a:rPr lang="en-US" sz="1000" dirty="0">
                <a:latin typeface="Courier New" panose="02070309020205020404" pitchFamily="49" charset="0"/>
                <a:cs typeface="Courier New" panose="02070309020205020404" pitchFamily="49" charset="0"/>
              </a:rPr>
              <a:t>fro-leg-ref:divides </a:t>
            </a:r>
            <a:r>
              <a:rPr lang="en-US" sz="1000" b="1" dirty="0">
                <a:solidFill>
                  <a:srgbClr val="7030A0"/>
                </a:solidFill>
                <a:latin typeface="Courier New" panose="02070309020205020404" pitchFamily="49" charset="0"/>
                <a:cs typeface="Courier New" panose="02070309020205020404" pitchFamily="49" charset="0"/>
              </a:rPr>
              <a:t>some</a:t>
            </a:r>
            <a:r>
              <a:rPr lang="en-US" sz="1000" b="1" dirty="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(fro-usc:USC_Chapter </a:t>
            </a:r>
            <a:r>
              <a:rPr lang="en-US" sz="1000" b="1" dirty="0">
                <a:solidFill>
                  <a:srgbClr val="002060"/>
                </a:solidFill>
                <a:latin typeface="Courier New" panose="02070309020205020404" pitchFamily="49" charset="0"/>
                <a:cs typeface="Courier New" panose="02070309020205020404" pitchFamily="49" charset="0"/>
              </a:rPr>
              <a:t>or</a:t>
            </a:r>
            <a:r>
              <a:rPr lang="en-US" sz="1000" b="1" dirty="0">
                <a:latin typeface="Courier New" panose="02070309020205020404" pitchFamily="49" charset="0"/>
                <a:cs typeface="Courier New" panose="02070309020205020404" pitchFamily="49" charset="0"/>
              </a:rPr>
              <a:t> </a:t>
            </a:r>
            <a:r>
              <a:rPr lang="en-US" sz="1000" dirty="0">
                <a:latin typeface="Courier New" panose="02070309020205020404" pitchFamily="49" charset="0"/>
                <a:cs typeface="Courier New" panose="02070309020205020404" pitchFamily="49" charset="0"/>
              </a:rPr>
              <a:t>fro-usc:USC_Subchapter)</a:t>
            </a:r>
          </a:p>
        </p:txBody>
      </p:sp>
      <p:sp>
        <p:nvSpPr>
          <p:cNvPr id="9" name="TextBox 8"/>
          <p:cNvSpPr txBox="1"/>
          <p:nvPr/>
        </p:nvSpPr>
        <p:spPr>
          <a:xfrm>
            <a:off x="794841" y="3097132"/>
            <a:ext cx="6359362" cy="246221"/>
          </a:xfrm>
          <a:prstGeom prst="rect">
            <a:avLst/>
          </a:prstGeom>
          <a:noFill/>
        </p:spPr>
        <p:txBody>
          <a:bodyPr wrap="square" rtlCol="0">
            <a:spAutoFit/>
          </a:bodyPr>
          <a:lstStyle/>
          <a:p>
            <a:r>
              <a:rPr lang="en-US" sz="1000" dirty="0">
                <a:latin typeface="Courier New" panose="02070309020205020404" pitchFamily="49" charset="0"/>
                <a:cs typeface="Courier New" panose="02070309020205020404" pitchFamily="49" charset="0"/>
              </a:rPr>
              <a:t>fro-usc:USC_Chapter or fro-usc:USC_Subchapter</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481" y="3152710"/>
            <a:ext cx="152400" cy="152400"/>
          </a:xfrm>
          <a:prstGeom prst="rect">
            <a:avLst/>
          </a:prstGeom>
        </p:spPr>
      </p:pic>
      <p:sp>
        <p:nvSpPr>
          <p:cNvPr id="11" name="Rectangle 10"/>
          <p:cNvSpPr/>
          <p:nvPr/>
        </p:nvSpPr>
        <p:spPr>
          <a:xfrm>
            <a:off x="794841" y="2770115"/>
            <a:ext cx="6176482" cy="307777"/>
          </a:xfrm>
          <a:prstGeom prst="rect">
            <a:avLst/>
          </a:prstGeom>
        </p:spPr>
        <p:txBody>
          <a:bodyPr wrap="square">
            <a:spAutoFit/>
          </a:bodyPr>
          <a:lstStyle/>
          <a:p>
            <a:r>
              <a:rPr lang="en-US" sz="1200" dirty="0"/>
              <a:t>The Restriction refers to a UNION (or) of the class</a:t>
            </a:r>
            <a:r>
              <a:rPr lang="en-US" sz="1400" dirty="0"/>
              <a:t>es. </a:t>
            </a:r>
          </a:p>
        </p:txBody>
      </p:sp>
      <p:sp>
        <p:nvSpPr>
          <p:cNvPr id="12" name="Rectangle 11"/>
          <p:cNvSpPr/>
          <p:nvPr/>
        </p:nvSpPr>
        <p:spPr>
          <a:xfrm>
            <a:off x="794841" y="3410126"/>
            <a:ext cx="6176482" cy="1384995"/>
          </a:xfrm>
          <a:prstGeom prst="rect">
            <a:avLst/>
          </a:prstGeom>
        </p:spPr>
        <p:txBody>
          <a:bodyPr wrap="square">
            <a:spAutoFit/>
          </a:bodyPr>
          <a:lstStyle/>
          <a:p>
            <a:r>
              <a:rPr lang="en-US" sz="1200" dirty="0"/>
              <a:t>The UNION is a list of entities “</a:t>
            </a:r>
            <a:r>
              <a:rPr lang="en-US" sz="1200" b="1" dirty="0">
                <a:solidFill>
                  <a:srgbClr val="7030A0"/>
                </a:solidFill>
              </a:rPr>
              <a:t>[]</a:t>
            </a:r>
            <a:r>
              <a:rPr lang="en-US" sz="1200" dirty="0"/>
              <a:t>”, referencing to Chapter and Subchapter. </a:t>
            </a:r>
          </a:p>
          <a:p>
            <a:r>
              <a:rPr lang="en-US" sz="1200" dirty="0"/>
              <a:t>We read the graph as follows: </a:t>
            </a:r>
            <a:r>
              <a:rPr lang="en-US" sz="1200" b="1" dirty="0"/>
              <a:t>Section divides Chapters or Subchapters.</a:t>
            </a:r>
          </a:p>
          <a:p>
            <a:endParaRPr lang="en-US" sz="1200" b="1" dirty="0"/>
          </a:p>
          <a:p>
            <a:r>
              <a:rPr lang="en-US" sz="1200" dirty="0"/>
              <a:t>The Section can be broken down further into Subsections. The Subsection divides the Section (nothing else here).</a:t>
            </a:r>
          </a:p>
          <a:p>
            <a:endParaRPr lang="en-US" sz="1200" dirty="0"/>
          </a:p>
          <a:p>
            <a:endParaRPr lang="en-US" sz="1200" dirty="0"/>
          </a:p>
        </p:txBody>
      </p:sp>
    </p:spTree>
    <p:extLst>
      <p:ext uri="{BB962C8B-B14F-4D97-AF65-F5344CB8AC3E}">
        <p14:creationId xmlns:p14="http://schemas.microsoft.com/office/powerpoint/2010/main" val="126339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Congress and Lawmaking in the ontology</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475" y="2161442"/>
            <a:ext cx="7399020" cy="3848100"/>
          </a:xfrm>
          <a:prstGeom prst="rect">
            <a:avLst/>
          </a:prstGeom>
        </p:spPr>
      </p:pic>
      <p:sp>
        <p:nvSpPr>
          <p:cNvPr id="5" name="Rectangle 4"/>
          <p:cNvSpPr/>
          <p:nvPr/>
        </p:nvSpPr>
        <p:spPr>
          <a:xfrm>
            <a:off x="849548" y="1186512"/>
            <a:ext cx="9991123" cy="646331"/>
          </a:xfrm>
          <a:prstGeom prst="rect">
            <a:avLst/>
          </a:prstGeom>
        </p:spPr>
        <p:txBody>
          <a:bodyPr wrap="square">
            <a:spAutoFit/>
          </a:bodyPr>
          <a:lstStyle/>
          <a:p>
            <a:r>
              <a:rPr lang="en-US" dirty="0">
                <a:solidFill>
                  <a:srgbClr val="00B0F0"/>
                </a:solidFill>
              </a:rPr>
              <a:t>LKIF and FRO ontology classes hold the Lawmaking use case. The diagram shows instance at the left and their classes, (rdf:type property) to the right. The Supervisory mandate connects to the SEC.</a:t>
            </a:r>
          </a:p>
        </p:txBody>
      </p:sp>
      <p:sp>
        <p:nvSpPr>
          <p:cNvPr id="6" name="TextBox 5"/>
          <p:cNvSpPr txBox="1"/>
          <p:nvPr/>
        </p:nvSpPr>
        <p:spPr>
          <a:xfrm>
            <a:off x="619125" y="2470112"/>
            <a:ext cx="3409836" cy="3539430"/>
          </a:xfrm>
          <a:prstGeom prst="rect">
            <a:avLst/>
          </a:prstGeom>
          <a:noFill/>
        </p:spPr>
        <p:txBody>
          <a:bodyPr wrap="square" rtlCol="0">
            <a:spAutoFit/>
          </a:bodyPr>
          <a:lstStyle/>
          <a:p>
            <a:r>
              <a:rPr lang="en-US" sz="1600" dirty="0"/>
              <a:t>The United States Congress is a LKIF Legislative Body. </a:t>
            </a:r>
          </a:p>
          <a:p>
            <a:endParaRPr lang="en-US" sz="1600" dirty="0"/>
          </a:p>
          <a:p>
            <a:r>
              <a:rPr lang="en-US" sz="1600" dirty="0"/>
              <a:t>The LKIF Act of Law is the passing of a bill. That is when Dodd Frank and the Investment Adviser Act became Law.</a:t>
            </a:r>
          </a:p>
          <a:p>
            <a:endParaRPr lang="en-US" sz="1600" dirty="0"/>
          </a:p>
          <a:p>
            <a:r>
              <a:rPr lang="en-US" sz="1600" dirty="0"/>
              <a:t>The Act of Law authorizes the Securities and Exchange Commission(SEC) to supervise Advisers (the Investment Funds). The FRO Supervisory Mandate is a subclass of LKIF Mandate, with a Regulatory Authority (the SEC) as an actor.</a:t>
            </a:r>
          </a:p>
        </p:txBody>
      </p:sp>
    </p:spTree>
    <p:extLst>
      <p:ext uri="{BB962C8B-B14F-4D97-AF65-F5344CB8AC3E}">
        <p14:creationId xmlns:p14="http://schemas.microsoft.com/office/powerpoint/2010/main" val="131072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4" y="365125"/>
            <a:ext cx="10874765" cy="682334"/>
          </a:xfrm>
        </p:spPr>
        <p:txBody>
          <a:bodyPr>
            <a:normAutofit fontScale="90000"/>
          </a:bodyPr>
          <a:lstStyle/>
          <a:p>
            <a:r>
              <a:rPr lang="en-US" dirty="0"/>
              <a:t>FRO USC class graph (2) Section to Subparagraph</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5" name="Rectangle 4"/>
          <p:cNvSpPr/>
          <p:nvPr/>
        </p:nvSpPr>
        <p:spPr>
          <a:xfrm>
            <a:off x="794841" y="1047459"/>
            <a:ext cx="5598144" cy="2523768"/>
          </a:xfrm>
          <a:prstGeom prst="rect">
            <a:avLst/>
          </a:prstGeom>
        </p:spPr>
        <p:txBody>
          <a:bodyPr wrap="square">
            <a:spAutoFit/>
          </a:bodyPr>
          <a:lstStyle/>
          <a:p>
            <a:r>
              <a:rPr lang="en-US" dirty="0">
                <a:solidFill>
                  <a:srgbClr val="00B0F0"/>
                </a:solidFill>
              </a:rPr>
              <a:t>The lower elements in the USC hierarchy follow the same pattern.</a:t>
            </a:r>
          </a:p>
          <a:p>
            <a:endParaRPr lang="en-US" sz="1200" dirty="0"/>
          </a:p>
          <a:p>
            <a:endParaRPr lang="en-US" sz="1200" dirty="0"/>
          </a:p>
          <a:p>
            <a:r>
              <a:rPr lang="en-US" sz="1400" dirty="0"/>
              <a:t>Both Section and Subsection can have Paragraphs. </a:t>
            </a:r>
          </a:p>
          <a:p>
            <a:endParaRPr lang="en-US" sz="1400" dirty="0"/>
          </a:p>
          <a:p>
            <a:r>
              <a:rPr lang="en-US" sz="1400" dirty="0"/>
              <a:t>The Paragraph divides a Section or a Subsection.</a:t>
            </a:r>
          </a:p>
          <a:p>
            <a:endParaRPr lang="en-US" sz="1400" dirty="0"/>
          </a:p>
          <a:p>
            <a:r>
              <a:rPr lang="en-US" sz="1400" dirty="0"/>
              <a:t>Paragraphs can be further broken down into Subparagraphs.</a:t>
            </a:r>
          </a:p>
          <a:p>
            <a:endParaRPr lang="en-US" sz="1400" dirty="0"/>
          </a:p>
          <a:p>
            <a:r>
              <a:rPr lang="en-US" sz="1400" dirty="0"/>
              <a:t>The Subparagraph divides a Paragraph.</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9631" y="1047459"/>
            <a:ext cx="4511040" cy="5135880"/>
          </a:xfrm>
          <a:prstGeom prst="rect">
            <a:avLst/>
          </a:prstGeom>
        </p:spPr>
      </p:pic>
    </p:spTree>
    <p:extLst>
      <p:ext uri="{BB962C8B-B14F-4D97-AF65-F5344CB8AC3E}">
        <p14:creationId xmlns:p14="http://schemas.microsoft.com/office/powerpoint/2010/main" val="1204956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4" y="365125"/>
            <a:ext cx="10874765" cy="682334"/>
          </a:xfrm>
        </p:spPr>
        <p:txBody>
          <a:bodyPr>
            <a:normAutofit fontScale="90000"/>
          </a:bodyPr>
          <a:lstStyle/>
          <a:p>
            <a:r>
              <a:rPr lang="en-US" dirty="0"/>
              <a:t>FRO USC class graph (3) leaf level elements</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5" name="Rectangle 4"/>
          <p:cNvSpPr/>
          <p:nvPr/>
        </p:nvSpPr>
        <p:spPr>
          <a:xfrm>
            <a:off x="794841" y="1047459"/>
            <a:ext cx="5598144" cy="3939540"/>
          </a:xfrm>
          <a:prstGeom prst="rect">
            <a:avLst/>
          </a:prstGeom>
        </p:spPr>
        <p:txBody>
          <a:bodyPr wrap="square">
            <a:spAutoFit/>
          </a:bodyPr>
          <a:lstStyle/>
          <a:p>
            <a:r>
              <a:rPr lang="en-US" dirty="0">
                <a:solidFill>
                  <a:srgbClr val="00B0F0"/>
                </a:solidFill>
              </a:rPr>
              <a:t>The lowest level hierarchy elements are Clause, Subclause and Item.</a:t>
            </a:r>
          </a:p>
          <a:p>
            <a:endParaRPr lang="en-US" dirty="0">
              <a:solidFill>
                <a:srgbClr val="00B0F0"/>
              </a:solidFill>
            </a:endParaRPr>
          </a:p>
          <a:p>
            <a:r>
              <a:rPr lang="en-US" sz="1400" dirty="0"/>
              <a:t>The Clause is a text, usually preceded with a lower case roman numeral. Subsection and Subparagraph can contain clauses.</a:t>
            </a:r>
          </a:p>
          <a:p>
            <a:endParaRPr lang="en-US" sz="1400" dirty="0"/>
          </a:p>
          <a:p>
            <a:r>
              <a:rPr lang="en-US" sz="1400" dirty="0"/>
              <a:t>The Subclause divides a Clause or a Paragraph.</a:t>
            </a:r>
          </a:p>
          <a:p>
            <a:r>
              <a:rPr lang="en-US" sz="1400" dirty="0"/>
              <a:t> </a:t>
            </a:r>
          </a:p>
          <a:p>
            <a:r>
              <a:rPr lang="en-US" sz="1400" dirty="0"/>
              <a:t>The Item is a text fragment in a list, such  as a numbered or bullet point list. Both Clause and Subclause may contain Items.</a:t>
            </a:r>
          </a:p>
          <a:p>
            <a:endParaRPr lang="en-US" sz="1400" dirty="0"/>
          </a:p>
          <a:p>
            <a:r>
              <a:rPr lang="en-US" sz="1400" dirty="0"/>
              <a:t>This completes the USC hierarchy in the Financial Regulation Ontology. The FRO USC Text Elements, Chapeau, Continuation, Note and Quoted Content are not dividing the hierarchy. They are text elements that annotate any type of USC Level element. FRO does not define class restriction on them.</a:t>
            </a:r>
          </a:p>
          <a:p>
            <a:endParaRPr lang="en-US" sz="1400" dirty="0"/>
          </a:p>
          <a:p>
            <a:r>
              <a:rPr lang="en-US" sz="1400" dirty="0">
                <a:solidFill>
                  <a:srgbClr val="00B050"/>
                </a:solidFill>
              </a:rPr>
              <a:t>We continue with transformations to populate our target ontology.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702" y="1085899"/>
            <a:ext cx="4176644" cy="5106329"/>
          </a:xfrm>
          <a:prstGeom prst="rect">
            <a:avLst/>
          </a:prstGeom>
        </p:spPr>
      </p:pic>
    </p:spTree>
    <p:extLst>
      <p:ext uri="{BB962C8B-B14F-4D97-AF65-F5344CB8AC3E}">
        <p14:creationId xmlns:p14="http://schemas.microsoft.com/office/powerpoint/2010/main" val="1939297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Mapping the USLM schema to FRO-USC</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637" y="3102317"/>
            <a:ext cx="7040880" cy="3169920"/>
          </a:xfrm>
          <a:prstGeom prst="rect">
            <a:avLst/>
          </a:prstGeom>
        </p:spPr>
      </p:pic>
      <p:sp>
        <p:nvSpPr>
          <p:cNvPr id="6" name="Rectangle 5"/>
          <p:cNvSpPr/>
          <p:nvPr/>
        </p:nvSpPr>
        <p:spPr>
          <a:xfrm>
            <a:off x="849548" y="1186512"/>
            <a:ext cx="10693775" cy="1846659"/>
          </a:xfrm>
          <a:prstGeom prst="rect">
            <a:avLst/>
          </a:prstGeom>
        </p:spPr>
        <p:txBody>
          <a:bodyPr wrap="square">
            <a:spAutoFit/>
          </a:bodyPr>
          <a:lstStyle/>
          <a:p>
            <a:r>
              <a:rPr lang="en-US" dirty="0">
                <a:solidFill>
                  <a:srgbClr val="00B0F0"/>
                </a:solidFill>
              </a:rPr>
              <a:t>The steps defining the rules to transform USLM instance data and load into USC are similar to </a:t>
            </a:r>
            <a:r>
              <a:rPr lang="en-US" dirty="0">
                <a:solidFill>
                  <a:srgbClr val="00B0F0"/>
                </a:solidFill>
                <a:hlinkClick r:id="rId3" action="ppaction://hlinksldjump"/>
              </a:rPr>
              <a:t>CFR mapping</a:t>
            </a:r>
            <a:r>
              <a:rPr lang="en-US" dirty="0">
                <a:solidFill>
                  <a:srgbClr val="00B0F0"/>
                </a:solidFill>
              </a:rPr>
              <a:t>.</a:t>
            </a:r>
          </a:p>
          <a:p>
            <a:pPr marL="342900" indent="-342900">
              <a:buFont typeface="+mj-lt"/>
              <a:buAutoNum type="arabicPeriod"/>
            </a:pPr>
            <a:r>
              <a:rPr lang="en-US" sz="1600" dirty="0"/>
              <a:t>Create a new RDF/SPIN mapping file USC_15_2DspinFRO.ttl</a:t>
            </a:r>
            <a:br>
              <a:rPr lang="en-US" sz="1600" dirty="0"/>
            </a:br>
            <a:r>
              <a:rPr lang="en-US" sz="1600" dirty="0"/>
              <a:t>Import the source and target ontologies: USC-2015-title15-chapter2D.ttl and FRO_USC_Tile_12_Chapter_2D.ttl   </a:t>
            </a:r>
          </a:p>
          <a:p>
            <a:pPr marL="342900" indent="-342900">
              <a:buFont typeface="+mj-lt"/>
              <a:buAutoNum type="arabicPeriod"/>
            </a:pPr>
            <a:r>
              <a:rPr lang="en-US" sz="1600" dirty="0"/>
              <a:t>Define a mapping context for each of the 15 FRO target classes in the Mapping Editor.</a:t>
            </a:r>
          </a:p>
          <a:p>
            <a:pPr marL="342900" indent="-342900">
              <a:buFont typeface="+mj-lt"/>
              <a:buAutoNum type="arabicPeriod"/>
            </a:pPr>
            <a:r>
              <a:rPr lang="en-US" sz="1600" dirty="0"/>
              <a:t>Connect data properties for simple 1:1 population. </a:t>
            </a:r>
          </a:p>
          <a:p>
            <a:pPr marL="342900" indent="-342900">
              <a:buFont typeface="+mj-lt"/>
              <a:buAutoNum type="arabicPeriod"/>
            </a:pPr>
            <a:r>
              <a:rPr lang="en-US" sz="1600" dirty="0"/>
              <a:t>Create SPIN-rules for complex data and object property transformations</a:t>
            </a:r>
          </a:p>
          <a:p>
            <a:pPr marL="342900" indent="-342900">
              <a:buFont typeface="+mj-lt"/>
              <a:buAutoNum type="arabicPeriod"/>
            </a:pPr>
            <a:r>
              <a:rPr lang="en-US" sz="1600" dirty="0"/>
              <a:t>Validate the results with introspection and queries.  </a:t>
            </a:r>
          </a:p>
        </p:txBody>
      </p:sp>
      <p:sp>
        <p:nvSpPr>
          <p:cNvPr id="8" name="TextBox 7"/>
          <p:cNvSpPr txBox="1"/>
          <p:nvPr/>
        </p:nvSpPr>
        <p:spPr>
          <a:xfrm>
            <a:off x="849548" y="3157416"/>
            <a:ext cx="3563816" cy="1600438"/>
          </a:xfrm>
          <a:prstGeom prst="rect">
            <a:avLst/>
          </a:prstGeom>
          <a:noFill/>
        </p:spPr>
        <p:txBody>
          <a:bodyPr wrap="square" rtlCol="0">
            <a:spAutoFit/>
          </a:bodyPr>
          <a:lstStyle/>
          <a:p>
            <a:r>
              <a:rPr lang="en-US" sz="1400" dirty="0"/>
              <a:t>To map the Paragraph we pull source and target class into the mapping editor. </a:t>
            </a:r>
          </a:p>
          <a:p>
            <a:r>
              <a:rPr lang="en-US" sz="1400" dirty="0"/>
              <a:t>Then we connect the classes to invoke the Context dialog.</a:t>
            </a:r>
          </a:p>
          <a:p>
            <a:r>
              <a:rPr lang="en-US" sz="1400" dirty="0"/>
              <a:t>For CFR our context was </a:t>
            </a:r>
            <a:r>
              <a:rPr lang="en-US" sz="1400" b="1" dirty="0"/>
              <a:t>change namespace</a:t>
            </a:r>
            <a:r>
              <a:rPr lang="en-US" sz="1400" dirty="0"/>
              <a:t>, but for USC we want to build the URI from the USLM ID. </a:t>
            </a:r>
          </a:p>
        </p:txBody>
      </p:sp>
    </p:spTree>
    <p:extLst>
      <p:ext uri="{BB962C8B-B14F-4D97-AF65-F5344CB8AC3E}">
        <p14:creationId xmlns:p14="http://schemas.microsoft.com/office/powerpoint/2010/main" val="1725938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the class mapping context</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0" y="2291470"/>
            <a:ext cx="6766560" cy="3931920"/>
          </a:xfrm>
          <a:prstGeom prst="rect">
            <a:avLst/>
          </a:prstGeom>
        </p:spPr>
      </p:pic>
      <p:sp>
        <p:nvSpPr>
          <p:cNvPr id="6" name="Rectangle 5"/>
          <p:cNvSpPr/>
          <p:nvPr/>
        </p:nvSpPr>
        <p:spPr>
          <a:xfrm>
            <a:off x="849548" y="1186512"/>
            <a:ext cx="10693775" cy="892552"/>
          </a:xfrm>
          <a:prstGeom prst="rect">
            <a:avLst/>
          </a:prstGeom>
        </p:spPr>
        <p:txBody>
          <a:bodyPr wrap="square">
            <a:spAutoFit/>
          </a:bodyPr>
          <a:lstStyle/>
          <a:p>
            <a:r>
              <a:rPr lang="en-US" dirty="0">
                <a:solidFill>
                  <a:srgbClr val="00B0F0"/>
                </a:solidFill>
              </a:rPr>
              <a:t>The dialog shows the selected mapping function, argument, template, a preview of results and the SPARQL expression.</a:t>
            </a:r>
          </a:p>
          <a:p>
            <a:pPr marL="342900" indent="-342900">
              <a:buFont typeface="+mj-lt"/>
              <a:buAutoNum type="arabicPeriod"/>
            </a:pPr>
            <a:endParaRPr lang="en-US" sz="1600" dirty="0"/>
          </a:p>
        </p:txBody>
      </p:sp>
      <p:sp>
        <p:nvSpPr>
          <p:cNvPr id="7" name="TextBox 6"/>
          <p:cNvSpPr txBox="1"/>
          <p:nvPr/>
        </p:nvSpPr>
        <p:spPr>
          <a:xfrm>
            <a:off x="849548" y="2291470"/>
            <a:ext cx="3563816" cy="3416320"/>
          </a:xfrm>
          <a:prstGeom prst="rect">
            <a:avLst/>
          </a:prstGeom>
          <a:noFill/>
        </p:spPr>
        <p:txBody>
          <a:bodyPr wrap="square" rtlCol="0">
            <a:spAutoFit/>
          </a:bodyPr>
          <a:lstStyle/>
          <a:p>
            <a:r>
              <a:rPr lang="en-US" sz="1200" dirty="0"/>
              <a:t>The Preview Results list box shows the target URIs - a concatenation of the namespace, prefix fro-usc and the value of the USLM ID data property.</a:t>
            </a:r>
          </a:p>
          <a:p>
            <a:endParaRPr lang="en-US" sz="1200" dirty="0"/>
          </a:p>
          <a:p>
            <a:r>
              <a:rPr lang="en-US" sz="1200" dirty="0"/>
              <a:t>The Target function, </a:t>
            </a:r>
            <a:r>
              <a:rPr lang="en-US" sz="1200" b="1" dirty="0"/>
              <a:t>buildURI1</a:t>
            </a:r>
            <a:r>
              <a:rPr lang="en-US" sz="1200" dirty="0"/>
              <a:t> takes one argument. The other buildURI functions operate with multiple arguments, as in a composed key.</a:t>
            </a:r>
          </a:p>
          <a:p>
            <a:endParaRPr lang="en-US" sz="1200" dirty="0"/>
          </a:p>
          <a:p>
            <a:r>
              <a:rPr lang="en-US" sz="1200" dirty="0"/>
              <a:t>We use the default </a:t>
            </a:r>
            <a:r>
              <a:rPr lang="en-US" sz="1200" b="1" dirty="0"/>
              <a:t>template</a:t>
            </a:r>
            <a:r>
              <a:rPr lang="en-US" sz="1200" dirty="0"/>
              <a:t>, </a:t>
            </a:r>
            <a:r>
              <a:rPr lang="en-US" sz="1200" b="1" dirty="0"/>
              <a:t>fro-usc:</a:t>
            </a:r>
            <a:r>
              <a:rPr lang="en-US" sz="1200" b="1" dirty="0">
                <a:sym typeface="Wingdings" panose="05000000000000000000" pitchFamily="2" charset="2"/>
              </a:rPr>
              <a:t>(?1)</a:t>
            </a:r>
            <a:r>
              <a:rPr lang="en-US" sz="1200" dirty="0">
                <a:sym typeface="Wingdings" panose="05000000000000000000" pitchFamily="2" charset="2"/>
              </a:rPr>
              <a:t>. The variable, “?1” is a placeholder for the first argument.</a:t>
            </a:r>
          </a:p>
          <a:p>
            <a:endParaRPr lang="en-US" sz="1200" dirty="0">
              <a:sym typeface="Wingdings" panose="05000000000000000000" pitchFamily="2" charset="2"/>
            </a:endParaRPr>
          </a:p>
          <a:p>
            <a:r>
              <a:rPr lang="en-US" sz="1200" dirty="0">
                <a:sym typeface="Wingdings" panose="05000000000000000000" pitchFamily="2" charset="2"/>
              </a:rPr>
              <a:t>The SPARQL expression returns the target IRI. </a:t>
            </a:r>
          </a:p>
          <a:p>
            <a:pPr marL="171450" indent="-171450">
              <a:buFont typeface="Arial" panose="020B0604020202020204" pitchFamily="34" charset="0"/>
              <a:buChar char="•"/>
            </a:pPr>
            <a:r>
              <a:rPr lang="en-US" sz="1200" dirty="0">
                <a:sym typeface="Wingdings" panose="05000000000000000000" pitchFamily="2" charset="2"/>
              </a:rPr>
              <a:t>The first BIND assigns the value based ?source, an instance of uslm:Paragraph and the name of the data property.</a:t>
            </a:r>
          </a:p>
          <a:p>
            <a:pPr marL="171450" indent="-171450">
              <a:buFont typeface="Arial" panose="020B0604020202020204" pitchFamily="34" charset="0"/>
              <a:buChar char="•"/>
            </a:pPr>
            <a:r>
              <a:rPr lang="en-US" sz="1200" dirty="0">
                <a:sym typeface="Wingdings" panose="05000000000000000000" pitchFamily="2" charset="2"/>
              </a:rPr>
              <a:t>The Second BIND calls the SPIN function to constructs a URI based on template and argument.</a:t>
            </a:r>
          </a:p>
          <a:p>
            <a:endParaRPr lang="en-US" sz="1200" dirty="0"/>
          </a:p>
        </p:txBody>
      </p:sp>
    </p:spTree>
    <p:extLst>
      <p:ext uri="{BB962C8B-B14F-4D97-AF65-F5344CB8AC3E}">
        <p14:creationId xmlns:p14="http://schemas.microsoft.com/office/powerpoint/2010/main" val="2818285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USC USLM mapping context Graph</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533" y="2528485"/>
            <a:ext cx="6781800" cy="2407920"/>
          </a:xfrm>
          <a:prstGeom prst="rect">
            <a:avLst/>
          </a:prstGeom>
        </p:spPr>
      </p:pic>
      <p:sp>
        <p:nvSpPr>
          <p:cNvPr id="5" name="Rectangle 4"/>
          <p:cNvSpPr/>
          <p:nvPr/>
        </p:nvSpPr>
        <p:spPr>
          <a:xfrm>
            <a:off x="849548" y="1186512"/>
            <a:ext cx="10693775" cy="646331"/>
          </a:xfrm>
          <a:prstGeom prst="rect">
            <a:avLst/>
          </a:prstGeom>
        </p:spPr>
        <p:txBody>
          <a:bodyPr wrap="square">
            <a:spAutoFit/>
          </a:bodyPr>
          <a:lstStyle/>
          <a:p>
            <a:r>
              <a:rPr lang="en-US" dirty="0">
                <a:solidFill>
                  <a:srgbClr val="00B0F0"/>
                </a:solidFill>
              </a:rPr>
              <a:t>The mapping context is stored as an instance of spinmap:Context. The mapping diagram is the graph of context instances with their source and target class. (We only display 5 of the 15 contexts here).</a:t>
            </a:r>
          </a:p>
        </p:txBody>
      </p:sp>
      <p:sp>
        <p:nvSpPr>
          <p:cNvPr id="8" name="TextBox 7"/>
          <p:cNvSpPr txBox="1"/>
          <p:nvPr/>
        </p:nvSpPr>
        <p:spPr>
          <a:xfrm>
            <a:off x="849548" y="2291470"/>
            <a:ext cx="3198821" cy="3046988"/>
          </a:xfrm>
          <a:prstGeom prst="rect">
            <a:avLst/>
          </a:prstGeom>
          <a:noFill/>
        </p:spPr>
        <p:txBody>
          <a:bodyPr wrap="square" rtlCol="0">
            <a:spAutoFit/>
          </a:bodyPr>
          <a:lstStyle/>
          <a:p>
            <a:r>
              <a:rPr lang="en-US" sz="1200" dirty="0">
                <a:sym typeface="Wingdings" panose="05000000000000000000" pitchFamily="2" charset="2"/>
              </a:rPr>
              <a:t>We locate spinmap:Context in the class browser and click on the instance tab.</a:t>
            </a:r>
          </a:p>
          <a:p>
            <a:endParaRPr lang="en-US" sz="1200" dirty="0">
              <a:sym typeface="Wingdings" panose="05000000000000000000" pitchFamily="2" charset="2"/>
            </a:endParaRPr>
          </a:p>
          <a:p>
            <a:r>
              <a:rPr lang="en-US" sz="1200" dirty="0">
                <a:sym typeface="Wingdings" panose="05000000000000000000" pitchFamily="2" charset="2"/>
              </a:rPr>
              <a:t>We select an instance and choose the Graph tab in the upper window. This will populate the graph with an instance. For example: </a:t>
            </a:r>
          </a:p>
          <a:p>
            <a:r>
              <a:rPr lang="en-US" sz="1200" dirty="0">
                <a:sym typeface="Wingdings" panose="05000000000000000000" pitchFamily="2" charset="2"/>
              </a:rPr>
              <a:t>usc-15-2D-spin:paragraph-USC_Paragraph.</a:t>
            </a:r>
          </a:p>
          <a:p>
            <a:endParaRPr lang="en-US" sz="1200" dirty="0">
              <a:sym typeface="Wingdings" panose="05000000000000000000" pitchFamily="2" charset="2"/>
            </a:endParaRPr>
          </a:p>
          <a:p>
            <a:r>
              <a:rPr lang="en-US" sz="1200" dirty="0">
                <a:sym typeface="Wingdings" panose="05000000000000000000" pitchFamily="2" charset="2"/>
              </a:rPr>
              <a:t>We expand the graph for source class and target class. This will populate ulsm:paragraph and fro-usc:USC_Paragraph. </a:t>
            </a:r>
          </a:p>
          <a:p>
            <a:endParaRPr lang="en-US" sz="1200" dirty="0">
              <a:sym typeface="Wingdings" panose="05000000000000000000" pitchFamily="2" charset="2"/>
            </a:endParaRPr>
          </a:p>
          <a:p>
            <a:r>
              <a:rPr lang="en-US" sz="1200" dirty="0">
                <a:sym typeface="Wingdings" panose="05000000000000000000" pitchFamily="2" charset="2"/>
              </a:rPr>
              <a:t>We can expand the class for rdfs:subClassOf to display uslm:uscDoc and fro-usc:USC_Level.</a:t>
            </a:r>
          </a:p>
          <a:p>
            <a:endParaRPr lang="en-US" sz="1200" dirty="0">
              <a:sym typeface="Wingdings" panose="05000000000000000000" pitchFamily="2" charset="2"/>
            </a:endParaRPr>
          </a:p>
          <a:p>
            <a:endParaRPr lang="en-US" sz="1200" dirty="0"/>
          </a:p>
        </p:txBody>
      </p:sp>
    </p:spTree>
    <p:extLst>
      <p:ext uri="{BB962C8B-B14F-4D97-AF65-F5344CB8AC3E}">
        <p14:creationId xmlns:p14="http://schemas.microsoft.com/office/powerpoint/2010/main" val="2137707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USC USLM mapping context query</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5" name="Rectangle 4"/>
          <p:cNvSpPr/>
          <p:nvPr/>
        </p:nvSpPr>
        <p:spPr>
          <a:xfrm>
            <a:off x="849548" y="1186512"/>
            <a:ext cx="10693775" cy="369332"/>
          </a:xfrm>
          <a:prstGeom prst="rect">
            <a:avLst/>
          </a:prstGeom>
        </p:spPr>
        <p:txBody>
          <a:bodyPr wrap="square">
            <a:spAutoFit/>
          </a:bodyPr>
          <a:lstStyle/>
          <a:p>
            <a:r>
              <a:rPr lang="en-US" dirty="0">
                <a:solidFill>
                  <a:srgbClr val="00B0F0"/>
                </a:solidFill>
              </a:rPr>
              <a:t>Understanding the graph, we formulate a simple SPARQL to display the mapping information.</a:t>
            </a:r>
          </a:p>
        </p:txBody>
      </p:sp>
      <p:graphicFrame>
        <p:nvGraphicFramePr>
          <p:cNvPr id="6" name="Table 5"/>
          <p:cNvGraphicFramePr>
            <a:graphicFrameLocks noGrp="1"/>
          </p:cNvGraphicFramePr>
          <p:nvPr>
            <p:extLst>
              <p:ext uri="{D42A27DB-BD31-4B8C-83A1-F6EECF244321}">
                <p14:modId xmlns:p14="http://schemas.microsoft.com/office/powerpoint/2010/main" val="3527287909"/>
              </p:ext>
            </p:extLst>
          </p:nvPr>
        </p:nvGraphicFramePr>
        <p:xfrm>
          <a:off x="5197230" y="3195252"/>
          <a:ext cx="6346093" cy="2926080"/>
        </p:xfrm>
        <a:graphic>
          <a:graphicData uri="http://schemas.openxmlformats.org/drawingml/2006/table">
            <a:tbl>
              <a:tblPr/>
              <a:tblGrid>
                <a:gridCol w="1868003">
                  <a:extLst>
                    <a:ext uri="{9D8B030D-6E8A-4147-A177-3AD203B41FA5}">
                      <a16:colId xmlns:a16="http://schemas.microsoft.com/office/drawing/2014/main" val="2324011533"/>
                    </a:ext>
                  </a:extLst>
                </a:gridCol>
                <a:gridCol w="2695329">
                  <a:extLst>
                    <a:ext uri="{9D8B030D-6E8A-4147-A177-3AD203B41FA5}">
                      <a16:colId xmlns:a16="http://schemas.microsoft.com/office/drawing/2014/main" val="1131365554"/>
                    </a:ext>
                  </a:extLst>
                </a:gridCol>
                <a:gridCol w="1782761">
                  <a:extLst>
                    <a:ext uri="{9D8B030D-6E8A-4147-A177-3AD203B41FA5}">
                      <a16:colId xmlns:a16="http://schemas.microsoft.com/office/drawing/2014/main" val="4096159720"/>
                    </a:ext>
                  </a:extLst>
                </a:gridCol>
              </a:tblGrid>
              <a:tr h="182880">
                <a:tc>
                  <a:txBody>
                    <a:bodyPr/>
                    <a:lstStyle/>
                    <a:p>
                      <a:pPr algn="l" fontAlgn="b"/>
                      <a:r>
                        <a:rPr lang="en-US" sz="900" b="1" i="0" u="none" strike="noStrike" dirty="0">
                          <a:solidFill>
                            <a:srgbClr val="000000"/>
                          </a:solidFill>
                          <a:effectLst/>
                          <a:latin typeface="Calibri" panose="020F0502020204030204" pitchFamily="34" charset="0"/>
                        </a:rPr>
                        <a:t>[source_class]</a:t>
                      </a:r>
                    </a:p>
                  </a:txBody>
                  <a:tcPr marL="7620" marR="7620" marT="7620" marB="0" anchor="b">
                    <a:lnL>
                      <a:noFill/>
                    </a:lnL>
                    <a:lnR>
                      <a:noFill/>
                    </a:lnR>
                    <a:lnT>
                      <a:noFill/>
                    </a:lnT>
                    <a:lnB>
                      <a:noFill/>
                    </a:lnB>
                  </a:tcPr>
                </a:tc>
                <a:tc>
                  <a:txBody>
                    <a:bodyPr/>
                    <a:lstStyle/>
                    <a:p>
                      <a:pPr algn="l" fontAlgn="b"/>
                      <a:r>
                        <a:rPr lang="en-US" sz="900" b="1" i="0" u="none" strike="noStrike" dirty="0">
                          <a:solidFill>
                            <a:srgbClr val="000000"/>
                          </a:solidFill>
                          <a:effectLst/>
                          <a:latin typeface="Calibri" panose="020F0502020204030204" pitchFamily="34" charset="0"/>
                        </a:rPr>
                        <a:t>context</a:t>
                      </a:r>
                    </a:p>
                  </a:txBody>
                  <a:tcPr marL="7620" marR="7620" marT="7620" marB="0" anchor="b">
                    <a:lnL>
                      <a:noFill/>
                    </a:lnL>
                    <a:lnR>
                      <a:noFill/>
                    </a:lnR>
                    <a:lnT>
                      <a:noFill/>
                    </a:lnT>
                    <a:lnB>
                      <a:noFill/>
                    </a:lnB>
                  </a:tcPr>
                </a:tc>
                <a:tc>
                  <a:txBody>
                    <a:bodyPr/>
                    <a:lstStyle/>
                    <a:p>
                      <a:pPr algn="l" fontAlgn="b"/>
                      <a:r>
                        <a:rPr lang="en-US" sz="900" b="1" i="0" u="none" strike="noStrike" dirty="0">
                          <a:solidFill>
                            <a:srgbClr val="000000"/>
                          </a:solidFill>
                          <a:effectLst/>
                          <a:latin typeface="Calibri" panose="020F0502020204030204" pitchFamily="34" charset="0"/>
                        </a:rPr>
                        <a:t>target_class</a:t>
                      </a:r>
                    </a:p>
                  </a:txBody>
                  <a:tcPr marL="7620" marR="7620" marT="7620" marB="0" anchor="b">
                    <a:lnL>
                      <a:noFill/>
                    </a:lnL>
                    <a:lnR>
                      <a:noFill/>
                    </a:lnR>
                    <a:lnT>
                      <a:noFill/>
                    </a:lnT>
                    <a:lnB>
                      <a:noFill/>
                    </a:lnB>
                  </a:tcPr>
                </a:tc>
                <a:extLst>
                  <a:ext uri="{0D108BD9-81ED-4DB2-BD59-A6C34878D82A}">
                    <a16:rowId xmlns:a16="http://schemas.microsoft.com/office/drawing/2014/main" val="1235088777"/>
                  </a:ext>
                </a:extLst>
              </a:tr>
              <a:tr h="182880">
                <a:tc>
                  <a:txBody>
                    <a:bodyPr/>
                    <a:lstStyle/>
                    <a:p>
                      <a:pPr algn="l" fontAlgn="b"/>
                      <a:r>
                        <a:rPr lang="en-US" sz="900" b="0" i="0" u="none" strike="noStrike" dirty="0">
                          <a:solidFill>
                            <a:srgbClr val="000000"/>
                          </a:solidFill>
                          <a:effectLst/>
                          <a:latin typeface="Calibri" panose="020F0502020204030204" pitchFamily="34" charset="0"/>
                        </a:rPr>
                        <a:t>uslm:chapeau</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usc-15-2D-spin:chapeau-USC_Chapeau</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fro-usc:USC_Chapeau</a:t>
                      </a:r>
                    </a:p>
                  </a:txBody>
                  <a:tcPr marL="7620" marR="7620" marT="7620" marB="0" anchor="b">
                    <a:lnL>
                      <a:noFill/>
                    </a:lnL>
                    <a:lnR>
                      <a:noFill/>
                    </a:lnR>
                    <a:lnT>
                      <a:noFill/>
                    </a:lnT>
                    <a:lnB>
                      <a:noFill/>
                    </a:lnB>
                  </a:tcPr>
                </a:tc>
                <a:extLst>
                  <a:ext uri="{0D108BD9-81ED-4DB2-BD59-A6C34878D82A}">
                    <a16:rowId xmlns:a16="http://schemas.microsoft.com/office/drawing/2014/main" val="2552738268"/>
                  </a:ext>
                </a:extLst>
              </a:tr>
              <a:tr h="182880">
                <a:tc>
                  <a:txBody>
                    <a:bodyPr/>
                    <a:lstStyle/>
                    <a:p>
                      <a:pPr algn="l" fontAlgn="b"/>
                      <a:r>
                        <a:rPr lang="en-US" sz="900" b="0" i="0" u="none" strike="noStrike" dirty="0">
                          <a:solidFill>
                            <a:srgbClr val="000000"/>
                          </a:solidFill>
                          <a:effectLst/>
                          <a:latin typeface="Calibri" panose="020F0502020204030204" pitchFamily="34" charset="0"/>
                        </a:rPr>
                        <a:t>uslm:chapter</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usc-15-2D-spin:chapter-USC_Chapter</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fro-usc:USC_Chapter</a:t>
                      </a:r>
                    </a:p>
                  </a:txBody>
                  <a:tcPr marL="7620" marR="7620" marT="7620" marB="0" anchor="b">
                    <a:lnL>
                      <a:noFill/>
                    </a:lnL>
                    <a:lnR>
                      <a:noFill/>
                    </a:lnR>
                    <a:lnT>
                      <a:noFill/>
                    </a:lnT>
                    <a:lnB>
                      <a:noFill/>
                    </a:lnB>
                  </a:tcPr>
                </a:tc>
                <a:extLst>
                  <a:ext uri="{0D108BD9-81ED-4DB2-BD59-A6C34878D82A}">
                    <a16:rowId xmlns:a16="http://schemas.microsoft.com/office/drawing/2014/main" val="1376590705"/>
                  </a:ext>
                </a:extLst>
              </a:tr>
              <a:tr h="182880">
                <a:tc>
                  <a:txBody>
                    <a:bodyPr/>
                    <a:lstStyle/>
                    <a:p>
                      <a:pPr algn="l" fontAlgn="b"/>
                      <a:r>
                        <a:rPr lang="en-US" sz="900" b="0" i="0" u="none" strike="noStrike" dirty="0">
                          <a:solidFill>
                            <a:srgbClr val="000000"/>
                          </a:solidFill>
                          <a:effectLst/>
                          <a:latin typeface="Calibri" panose="020F0502020204030204" pitchFamily="34" charset="0"/>
                        </a:rPr>
                        <a:t>uslm:clause</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usc-15-2D-spin:clause-USC_Clause</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fro-usc:USC_Clause</a:t>
                      </a:r>
                    </a:p>
                  </a:txBody>
                  <a:tcPr marL="7620" marR="7620" marT="7620" marB="0" anchor="b">
                    <a:lnL>
                      <a:noFill/>
                    </a:lnL>
                    <a:lnR>
                      <a:noFill/>
                    </a:lnR>
                    <a:lnT>
                      <a:noFill/>
                    </a:lnT>
                    <a:lnB>
                      <a:noFill/>
                    </a:lnB>
                  </a:tcPr>
                </a:tc>
                <a:extLst>
                  <a:ext uri="{0D108BD9-81ED-4DB2-BD59-A6C34878D82A}">
                    <a16:rowId xmlns:a16="http://schemas.microsoft.com/office/drawing/2014/main" val="3519013875"/>
                  </a:ext>
                </a:extLst>
              </a:tr>
              <a:tr h="182880">
                <a:tc>
                  <a:txBody>
                    <a:bodyPr/>
                    <a:lstStyle/>
                    <a:p>
                      <a:pPr algn="l" fontAlgn="b"/>
                      <a:r>
                        <a:rPr lang="en-US" sz="900" b="0" i="0" u="none" strike="noStrike" dirty="0">
                          <a:solidFill>
                            <a:srgbClr val="000000"/>
                          </a:solidFill>
                          <a:effectLst/>
                          <a:latin typeface="Calibri" panose="020F0502020204030204" pitchFamily="34" charset="0"/>
                        </a:rPr>
                        <a:t>uslm: continuation</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usc-15-2D-spin:continuation-USC_Continuation</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fro-usc:USC_Continuation</a:t>
                      </a:r>
                    </a:p>
                  </a:txBody>
                  <a:tcPr marL="7620" marR="7620" marT="7620" marB="0" anchor="b">
                    <a:lnL>
                      <a:noFill/>
                    </a:lnL>
                    <a:lnR>
                      <a:noFill/>
                    </a:lnR>
                    <a:lnT>
                      <a:noFill/>
                    </a:lnT>
                    <a:lnB>
                      <a:noFill/>
                    </a:lnB>
                  </a:tcPr>
                </a:tc>
                <a:extLst>
                  <a:ext uri="{0D108BD9-81ED-4DB2-BD59-A6C34878D82A}">
                    <a16:rowId xmlns:a16="http://schemas.microsoft.com/office/drawing/2014/main" val="1562106960"/>
                  </a:ext>
                </a:extLst>
              </a:tr>
              <a:tr h="182880">
                <a:tc>
                  <a:txBody>
                    <a:bodyPr/>
                    <a:lstStyle/>
                    <a:p>
                      <a:pPr algn="l" fontAlgn="b"/>
                      <a:r>
                        <a:rPr lang="en-US" sz="900" b="0" i="0" u="none" strike="noStrike" dirty="0">
                          <a:solidFill>
                            <a:srgbClr val="000000"/>
                          </a:solidFill>
                          <a:effectLst/>
                          <a:latin typeface="Calibri" panose="020F0502020204030204" pitchFamily="34" charset="0"/>
                        </a:rPr>
                        <a:t>uslm:item</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usc-15-2D-spin:item-USC_Item</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fro-usc:USC_Item</a:t>
                      </a:r>
                    </a:p>
                  </a:txBody>
                  <a:tcPr marL="7620" marR="7620" marT="7620" marB="0" anchor="b">
                    <a:lnL>
                      <a:noFill/>
                    </a:lnL>
                    <a:lnR>
                      <a:noFill/>
                    </a:lnR>
                    <a:lnT>
                      <a:noFill/>
                    </a:lnT>
                    <a:lnB>
                      <a:noFill/>
                    </a:lnB>
                  </a:tcPr>
                </a:tc>
                <a:extLst>
                  <a:ext uri="{0D108BD9-81ED-4DB2-BD59-A6C34878D82A}">
                    <a16:rowId xmlns:a16="http://schemas.microsoft.com/office/drawing/2014/main" val="2657551899"/>
                  </a:ext>
                </a:extLst>
              </a:tr>
              <a:tr h="182880">
                <a:tc>
                  <a:txBody>
                    <a:bodyPr/>
                    <a:lstStyle/>
                    <a:p>
                      <a:pPr algn="l" fontAlgn="b"/>
                      <a:r>
                        <a:rPr lang="en-US" sz="900" b="0" i="0" u="none" strike="noStrike" dirty="0">
                          <a:solidFill>
                            <a:srgbClr val="000000"/>
                          </a:solidFill>
                          <a:effectLst/>
                          <a:latin typeface="Calibri" panose="020F0502020204030204" pitchFamily="34" charset="0"/>
                        </a:rPr>
                        <a:t>uslm:note</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usc-15-2D-spin:note-USC_Note</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fro-usc:USC_Note</a:t>
                      </a:r>
                    </a:p>
                  </a:txBody>
                  <a:tcPr marL="7620" marR="7620" marT="7620" marB="0" anchor="b">
                    <a:lnL>
                      <a:noFill/>
                    </a:lnL>
                    <a:lnR>
                      <a:noFill/>
                    </a:lnR>
                    <a:lnT>
                      <a:noFill/>
                    </a:lnT>
                    <a:lnB>
                      <a:noFill/>
                    </a:lnB>
                  </a:tcPr>
                </a:tc>
                <a:extLst>
                  <a:ext uri="{0D108BD9-81ED-4DB2-BD59-A6C34878D82A}">
                    <a16:rowId xmlns:a16="http://schemas.microsoft.com/office/drawing/2014/main" val="301533487"/>
                  </a:ext>
                </a:extLst>
              </a:tr>
              <a:tr h="182880">
                <a:tc>
                  <a:txBody>
                    <a:bodyPr/>
                    <a:lstStyle/>
                    <a:p>
                      <a:pPr algn="l" fontAlgn="b"/>
                      <a:r>
                        <a:rPr lang="en-US" sz="900" b="0" i="0" u="none" strike="noStrike" dirty="0">
                          <a:solidFill>
                            <a:srgbClr val="000000"/>
                          </a:solidFill>
                          <a:effectLst/>
                          <a:latin typeface="Calibri" panose="020F0502020204030204" pitchFamily="34" charset="0"/>
                        </a:rPr>
                        <a:t>uslm:paragraph</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usc-15-2D-spin:paragraph-USC_Paragraph</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fro-usc:USC_Paragraph</a:t>
                      </a:r>
                    </a:p>
                  </a:txBody>
                  <a:tcPr marL="7620" marR="7620" marT="7620" marB="0" anchor="b">
                    <a:lnL>
                      <a:noFill/>
                    </a:lnL>
                    <a:lnR>
                      <a:noFill/>
                    </a:lnR>
                    <a:lnT>
                      <a:noFill/>
                    </a:lnT>
                    <a:lnB>
                      <a:noFill/>
                    </a:lnB>
                  </a:tcPr>
                </a:tc>
                <a:extLst>
                  <a:ext uri="{0D108BD9-81ED-4DB2-BD59-A6C34878D82A}">
                    <a16:rowId xmlns:a16="http://schemas.microsoft.com/office/drawing/2014/main" val="3740743403"/>
                  </a:ext>
                </a:extLst>
              </a:tr>
              <a:tr h="182880">
                <a:tc>
                  <a:txBody>
                    <a:bodyPr/>
                    <a:lstStyle/>
                    <a:p>
                      <a:pPr algn="l" fontAlgn="b"/>
                      <a:r>
                        <a:rPr lang="en-US" sz="900" b="0" i="0" u="none" strike="noStrike" dirty="0">
                          <a:solidFill>
                            <a:srgbClr val="000000"/>
                          </a:solidFill>
                          <a:effectLst/>
                          <a:latin typeface="Calibri" panose="020F0502020204030204" pitchFamily="34" charset="0"/>
                        </a:rPr>
                        <a:t>uslm:quotedContent</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usc-15-2D-spin:quotedContent-USC_QuotedContent</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fro-usc:USC_QuotedContent</a:t>
                      </a:r>
                    </a:p>
                  </a:txBody>
                  <a:tcPr marL="7620" marR="7620" marT="7620" marB="0" anchor="b">
                    <a:lnL>
                      <a:noFill/>
                    </a:lnL>
                    <a:lnR>
                      <a:noFill/>
                    </a:lnR>
                    <a:lnT>
                      <a:noFill/>
                    </a:lnT>
                    <a:lnB>
                      <a:noFill/>
                    </a:lnB>
                  </a:tcPr>
                </a:tc>
                <a:extLst>
                  <a:ext uri="{0D108BD9-81ED-4DB2-BD59-A6C34878D82A}">
                    <a16:rowId xmlns:a16="http://schemas.microsoft.com/office/drawing/2014/main" val="3745793939"/>
                  </a:ext>
                </a:extLst>
              </a:tr>
              <a:tr h="182880">
                <a:tc>
                  <a:txBody>
                    <a:bodyPr/>
                    <a:lstStyle/>
                    <a:p>
                      <a:pPr algn="l" fontAlgn="b"/>
                      <a:r>
                        <a:rPr lang="en-US" sz="900" b="0" i="0" u="none" strike="noStrike" dirty="0">
                          <a:solidFill>
                            <a:srgbClr val="000000"/>
                          </a:solidFill>
                          <a:effectLst/>
                          <a:latin typeface="Calibri" panose="020F0502020204030204" pitchFamily="34" charset="0"/>
                        </a:rPr>
                        <a:t>uslm:section</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usc-15-2D-spin:section-USC_Section</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fro-usc:USC_Section</a:t>
                      </a:r>
                    </a:p>
                  </a:txBody>
                  <a:tcPr marL="7620" marR="7620" marT="7620" marB="0" anchor="b">
                    <a:lnL>
                      <a:noFill/>
                    </a:lnL>
                    <a:lnR>
                      <a:noFill/>
                    </a:lnR>
                    <a:lnT>
                      <a:noFill/>
                    </a:lnT>
                    <a:lnB>
                      <a:noFill/>
                    </a:lnB>
                  </a:tcPr>
                </a:tc>
                <a:extLst>
                  <a:ext uri="{0D108BD9-81ED-4DB2-BD59-A6C34878D82A}">
                    <a16:rowId xmlns:a16="http://schemas.microsoft.com/office/drawing/2014/main" val="1955073158"/>
                  </a:ext>
                </a:extLst>
              </a:tr>
              <a:tr h="182880">
                <a:tc>
                  <a:txBody>
                    <a:bodyPr/>
                    <a:lstStyle/>
                    <a:p>
                      <a:pPr algn="l" fontAlgn="b"/>
                      <a:r>
                        <a:rPr lang="en-US" sz="900" b="0" i="0" u="none" strike="noStrike" dirty="0">
                          <a:solidFill>
                            <a:srgbClr val="000000"/>
                          </a:solidFill>
                          <a:effectLst/>
                          <a:latin typeface="Calibri" panose="020F0502020204030204" pitchFamily="34" charset="0"/>
                        </a:rPr>
                        <a:t>uslm:sourceCredit</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usc-15-2D-spin:sourceCredit-USC_SourceCredit</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fro-usc:USC_SourceCredit</a:t>
                      </a:r>
                    </a:p>
                  </a:txBody>
                  <a:tcPr marL="7620" marR="7620" marT="7620" marB="0" anchor="b">
                    <a:lnL>
                      <a:noFill/>
                    </a:lnL>
                    <a:lnR>
                      <a:noFill/>
                    </a:lnR>
                    <a:lnT>
                      <a:noFill/>
                    </a:lnT>
                    <a:lnB>
                      <a:noFill/>
                    </a:lnB>
                  </a:tcPr>
                </a:tc>
                <a:extLst>
                  <a:ext uri="{0D108BD9-81ED-4DB2-BD59-A6C34878D82A}">
                    <a16:rowId xmlns:a16="http://schemas.microsoft.com/office/drawing/2014/main" val="3355718145"/>
                  </a:ext>
                </a:extLst>
              </a:tr>
              <a:tr h="182880">
                <a:tc>
                  <a:txBody>
                    <a:bodyPr/>
                    <a:lstStyle/>
                    <a:p>
                      <a:pPr algn="l" fontAlgn="b"/>
                      <a:r>
                        <a:rPr lang="en-US" sz="900" b="0" i="0" u="none" strike="noStrike" dirty="0">
                          <a:solidFill>
                            <a:srgbClr val="000000"/>
                          </a:solidFill>
                          <a:effectLst/>
                          <a:latin typeface="Calibri" panose="020F0502020204030204" pitchFamily="34" charset="0"/>
                        </a:rPr>
                        <a:t>uslm:subchapter</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usc-15-2D-spin:subchapter-USC_Subchapter</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fro-usc:USC_Subchapter</a:t>
                      </a:r>
                    </a:p>
                  </a:txBody>
                  <a:tcPr marL="7620" marR="7620" marT="7620" marB="0" anchor="b">
                    <a:lnL>
                      <a:noFill/>
                    </a:lnL>
                    <a:lnR>
                      <a:noFill/>
                    </a:lnR>
                    <a:lnT>
                      <a:noFill/>
                    </a:lnT>
                    <a:lnB>
                      <a:noFill/>
                    </a:lnB>
                  </a:tcPr>
                </a:tc>
                <a:extLst>
                  <a:ext uri="{0D108BD9-81ED-4DB2-BD59-A6C34878D82A}">
                    <a16:rowId xmlns:a16="http://schemas.microsoft.com/office/drawing/2014/main" val="873702191"/>
                  </a:ext>
                </a:extLst>
              </a:tr>
              <a:tr h="182880">
                <a:tc>
                  <a:txBody>
                    <a:bodyPr/>
                    <a:lstStyle/>
                    <a:p>
                      <a:pPr algn="l" fontAlgn="b"/>
                      <a:r>
                        <a:rPr lang="en-US" sz="900" b="0" i="0" u="none" strike="noStrike" dirty="0">
                          <a:solidFill>
                            <a:srgbClr val="000000"/>
                          </a:solidFill>
                          <a:effectLst/>
                          <a:latin typeface="Calibri" panose="020F0502020204030204" pitchFamily="34" charset="0"/>
                        </a:rPr>
                        <a:t>uslm:subclause</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usc-15-2D-spin:subclause-USC_Subclause</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fro-usc:USC_Subclause</a:t>
                      </a:r>
                    </a:p>
                  </a:txBody>
                  <a:tcPr marL="7620" marR="7620" marT="7620" marB="0" anchor="b">
                    <a:lnL>
                      <a:noFill/>
                    </a:lnL>
                    <a:lnR>
                      <a:noFill/>
                    </a:lnR>
                    <a:lnT>
                      <a:noFill/>
                    </a:lnT>
                    <a:lnB>
                      <a:noFill/>
                    </a:lnB>
                  </a:tcPr>
                </a:tc>
                <a:extLst>
                  <a:ext uri="{0D108BD9-81ED-4DB2-BD59-A6C34878D82A}">
                    <a16:rowId xmlns:a16="http://schemas.microsoft.com/office/drawing/2014/main" val="2858065440"/>
                  </a:ext>
                </a:extLst>
              </a:tr>
              <a:tr h="182880">
                <a:tc>
                  <a:txBody>
                    <a:bodyPr/>
                    <a:lstStyle/>
                    <a:p>
                      <a:pPr algn="l" fontAlgn="b"/>
                      <a:r>
                        <a:rPr lang="en-US" sz="900" b="0" i="0" u="none" strike="noStrike" dirty="0">
                          <a:solidFill>
                            <a:srgbClr val="000000"/>
                          </a:solidFill>
                          <a:effectLst/>
                          <a:latin typeface="Calibri" panose="020F0502020204030204" pitchFamily="34" charset="0"/>
                        </a:rPr>
                        <a:t>uslm:subparagraph</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usc-15-2D-spin:subparagraph-USC_Subparagraph</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fro-usc:USC_Subparagraph</a:t>
                      </a:r>
                    </a:p>
                  </a:txBody>
                  <a:tcPr marL="7620" marR="7620" marT="7620" marB="0" anchor="b">
                    <a:lnL>
                      <a:noFill/>
                    </a:lnL>
                    <a:lnR>
                      <a:noFill/>
                    </a:lnR>
                    <a:lnT>
                      <a:noFill/>
                    </a:lnT>
                    <a:lnB>
                      <a:noFill/>
                    </a:lnB>
                  </a:tcPr>
                </a:tc>
                <a:extLst>
                  <a:ext uri="{0D108BD9-81ED-4DB2-BD59-A6C34878D82A}">
                    <a16:rowId xmlns:a16="http://schemas.microsoft.com/office/drawing/2014/main" val="606263399"/>
                  </a:ext>
                </a:extLst>
              </a:tr>
              <a:tr h="182880">
                <a:tc>
                  <a:txBody>
                    <a:bodyPr/>
                    <a:lstStyle/>
                    <a:p>
                      <a:pPr algn="l" fontAlgn="b"/>
                      <a:r>
                        <a:rPr lang="en-US" sz="900" b="0" i="0" u="none" strike="noStrike" dirty="0">
                          <a:solidFill>
                            <a:srgbClr val="000000"/>
                          </a:solidFill>
                          <a:effectLst/>
                          <a:latin typeface="Calibri" panose="020F0502020204030204" pitchFamily="34" charset="0"/>
                        </a:rPr>
                        <a:t>uslm:subsection</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usc-15-2D-spin:subsection-USC_Subsection</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fro-usc:USC_Subsection</a:t>
                      </a:r>
                    </a:p>
                  </a:txBody>
                  <a:tcPr marL="7620" marR="7620" marT="7620" marB="0" anchor="b">
                    <a:lnL>
                      <a:noFill/>
                    </a:lnL>
                    <a:lnR>
                      <a:noFill/>
                    </a:lnR>
                    <a:lnT>
                      <a:noFill/>
                    </a:lnT>
                    <a:lnB>
                      <a:noFill/>
                    </a:lnB>
                  </a:tcPr>
                </a:tc>
                <a:extLst>
                  <a:ext uri="{0D108BD9-81ED-4DB2-BD59-A6C34878D82A}">
                    <a16:rowId xmlns:a16="http://schemas.microsoft.com/office/drawing/2014/main" val="3366608833"/>
                  </a:ext>
                </a:extLst>
              </a:tr>
              <a:tr h="182880">
                <a:tc>
                  <a:txBody>
                    <a:bodyPr/>
                    <a:lstStyle/>
                    <a:p>
                      <a:pPr algn="l" fontAlgn="b"/>
                      <a:r>
                        <a:rPr lang="en-US" sz="900" b="0" i="0" u="none" strike="noStrike" dirty="0">
                          <a:solidFill>
                            <a:srgbClr val="000000"/>
                          </a:solidFill>
                          <a:effectLst/>
                          <a:latin typeface="Calibri" panose="020F0502020204030204" pitchFamily="34" charset="0"/>
                        </a:rPr>
                        <a:t>uslm:title</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usc-15-2D-spin:title-USC_Title</a:t>
                      </a:r>
                    </a:p>
                  </a:txBody>
                  <a:tcPr marL="7620" marR="7620" marT="762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fro-usc:USC_Title</a:t>
                      </a:r>
                    </a:p>
                  </a:txBody>
                  <a:tcPr marL="7620" marR="7620" marT="7620" marB="0" anchor="b">
                    <a:lnL>
                      <a:noFill/>
                    </a:lnL>
                    <a:lnR>
                      <a:noFill/>
                    </a:lnR>
                    <a:lnT>
                      <a:noFill/>
                    </a:lnT>
                    <a:lnB>
                      <a:noFill/>
                    </a:lnB>
                  </a:tcPr>
                </a:tc>
                <a:extLst>
                  <a:ext uri="{0D108BD9-81ED-4DB2-BD59-A6C34878D82A}">
                    <a16:rowId xmlns:a16="http://schemas.microsoft.com/office/drawing/2014/main" val="1278618671"/>
                  </a:ext>
                </a:extLst>
              </a:tr>
            </a:tbl>
          </a:graphicData>
        </a:graphic>
      </p:graphicFrame>
      <p:sp>
        <p:nvSpPr>
          <p:cNvPr id="7" name="Rectangle 6"/>
          <p:cNvSpPr/>
          <p:nvPr/>
        </p:nvSpPr>
        <p:spPr>
          <a:xfrm>
            <a:off x="5197230" y="1913883"/>
            <a:ext cx="6096000" cy="1200329"/>
          </a:xfrm>
          <a:prstGeom prst="rect">
            <a:avLst/>
          </a:prstGeom>
        </p:spPr>
        <p:txBody>
          <a:bodyPr>
            <a:spAutoFit/>
          </a:bodyPr>
          <a:lstStyle/>
          <a:p>
            <a:r>
              <a:rPr lang="en-US" sz="1200" b="1" dirty="0">
                <a:solidFill>
                  <a:srgbClr val="800080"/>
                </a:solidFill>
                <a:latin typeface="Courier New" panose="02070309020205020404" pitchFamily="49" charset="0"/>
                <a:cs typeface="Courier New" panose="02070309020205020404" pitchFamily="49" charset="0"/>
              </a:rPr>
              <a:t>SELECT </a:t>
            </a:r>
            <a:r>
              <a:rPr lang="en-US" sz="1200" b="1" dirty="0">
                <a:solidFill>
                  <a:srgbClr val="000080"/>
                </a:solidFill>
                <a:latin typeface="Courier New" panose="02070309020205020404" pitchFamily="49" charset="0"/>
                <a:cs typeface="Courier New" panose="02070309020205020404" pitchFamily="49" charset="0"/>
              </a:rPr>
              <a:t>?source_class ?context ?target_class</a:t>
            </a:r>
          </a:p>
          <a:p>
            <a:r>
              <a:rPr lang="en-US" sz="1200" b="1" dirty="0">
                <a:solidFill>
                  <a:srgbClr val="800080"/>
                </a:solidFill>
                <a:latin typeface="Courier New" panose="02070309020205020404" pitchFamily="49" charset="0"/>
                <a:cs typeface="Courier New" panose="02070309020205020404" pitchFamily="49" charset="0"/>
              </a:rPr>
              <a:t>WHERE {</a:t>
            </a:r>
          </a:p>
          <a:p>
            <a:r>
              <a:rPr lang="en-US" sz="1200" b="1" dirty="0">
                <a:solidFill>
                  <a:srgbClr val="800080"/>
                </a:solidFill>
                <a:latin typeface="Courier New" panose="02070309020205020404" pitchFamily="49" charset="0"/>
                <a:cs typeface="Courier New" panose="02070309020205020404" pitchFamily="49" charset="0"/>
              </a:rPr>
              <a:t>   </a:t>
            </a:r>
            <a:r>
              <a:rPr lang="en-US" sz="1200" dirty="0">
                <a:solidFill>
                  <a:srgbClr val="000080"/>
                </a:solidFill>
                <a:latin typeface="Courier New" panose="02070309020205020404" pitchFamily="49" charset="0"/>
                <a:cs typeface="Courier New" panose="02070309020205020404" pitchFamily="49" charset="0"/>
              </a:rPr>
              <a:t>?context a spinmap:Context ;</a:t>
            </a:r>
          </a:p>
          <a:p>
            <a:r>
              <a:rPr lang="en-US" sz="1200" dirty="0">
                <a:latin typeface="Courier New" panose="02070309020205020404" pitchFamily="49" charset="0"/>
                <a:cs typeface="Courier New" panose="02070309020205020404" pitchFamily="49" charset="0"/>
              </a:rPr>
              <a:t>     spinmap:sourceClass </a:t>
            </a:r>
            <a:r>
              <a:rPr lang="en-US" sz="1200" dirty="0">
                <a:solidFill>
                  <a:srgbClr val="000080"/>
                </a:solidFill>
                <a:latin typeface="Courier New" panose="02070309020205020404" pitchFamily="49" charset="0"/>
                <a:cs typeface="Courier New" panose="02070309020205020404" pitchFamily="49" charset="0"/>
              </a:rPr>
              <a:t>?source_class ;</a:t>
            </a:r>
          </a:p>
          <a:p>
            <a:r>
              <a:rPr lang="en-US" sz="1200" dirty="0">
                <a:latin typeface="Courier New" panose="02070309020205020404" pitchFamily="49" charset="0"/>
                <a:cs typeface="Courier New" panose="02070309020205020404" pitchFamily="49" charset="0"/>
              </a:rPr>
              <a:t>     spinmap:targetClass </a:t>
            </a:r>
            <a:r>
              <a:rPr lang="en-US" sz="1200" dirty="0">
                <a:solidFill>
                  <a:srgbClr val="000080"/>
                </a:solidFill>
                <a:latin typeface="Courier New" panose="02070309020205020404" pitchFamily="49" charset="0"/>
                <a:cs typeface="Courier New" panose="02070309020205020404" pitchFamily="49" charset="0"/>
              </a:rPr>
              <a:t>?target_class .</a:t>
            </a:r>
          </a:p>
          <a:p>
            <a:r>
              <a:rPr lang="en-US" sz="1200" dirty="0">
                <a:latin typeface="Courier New" panose="02070309020205020404" pitchFamily="49" charset="0"/>
                <a:cs typeface="Courier New" panose="02070309020205020404" pitchFamily="49" charset="0"/>
              </a:rPr>
              <a:t>}</a:t>
            </a:r>
          </a:p>
        </p:txBody>
      </p:sp>
      <p:sp>
        <p:nvSpPr>
          <p:cNvPr id="8" name="TextBox 7"/>
          <p:cNvSpPr txBox="1"/>
          <p:nvPr/>
        </p:nvSpPr>
        <p:spPr>
          <a:xfrm>
            <a:off x="1044932" y="1913883"/>
            <a:ext cx="3972544" cy="523220"/>
          </a:xfrm>
          <a:prstGeom prst="rect">
            <a:avLst/>
          </a:prstGeom>
          <a:noFill/>
        </p:spPr>
        <p:txBody>
          <a:bodyPr wrap="square" rtlCol="0">
            <a:spAutoFit/>
          </a:bodyPr>
          <a:lstStyle/>
          <a:p>
            <a:r>
              <a:rPr lang="en-US" sz="1400" dirty="0">
                <a:sym typeface="Wingdings" panose="05000000000000000000" pitchFamily="2" charset="2"/>
              </a:rPr>
              <a:t>The query selects all spinmap:Context with their source and target classes.</a:t>
            </a:r>
            <a:endParaRPr lang="en-US" sz="1200" dirty="0"/>
          </a:p>
        </p:txBody>
      </p:sp>
      <p:sp>
        <p:nvSpPr>
          <p:cNvPr id="9" name="TextBox 8"/>
          <p:cNvSpPr txBox="1"/>
          <p:nvPr/>
        </p:nvSpPr>
        <p:spPr>
          <a:xfrm>
            <a:off x="1044932" y="4365904"/>
            <a:ext cx="3972544" cy="584775"/>
          </a:xfrm>
          <a:prstGeom prst="rect">
            <a:avLst/>
          </a:prstGeom>
          <a:noFill/>
        </p:spPr>
        <p:txBody>
          <a:bodyPr wrap="square" rtlCol="0">
            <a:spAutoFit/>
          </a:bodyPr>
          <a:lstStyle/>
          <a:p>
            <a:r>
              <a:rPr lang="en-US" sz="1600" b="1" dirty="0">
                <a:solidFill>
                  <a:srgbClr val="00B050"/>
                </a:solidFill>
                <a:sym typeface="Wingdings" panose="05000000000000000000" pitchFamily="2" charset="2"/>
              </a:rPr>
              <a:t>Everything is within the ontology.  </a:t>
            </a:r>
          </a:p>
          <a:p>
            <a:r>
              <a:rPr lang="en-US" sz="1600" b="1" dirty="0">
                <a:solidFill>
                  <a:srgbClr val="00B050"/>
                </a:solidFill>
                <a:sym typeface="Wingdings" panose="05000000000000000000" pitchFamily="2" charset="2"/>
              </a:rPr>
              <a:t>Everything is a triple.</a:t>
            </a:r>
            <a:endParaRPr lang="en-US" sz="1200" dirty="0"/>
          </a:p>
        </p:txBody>
      </p:sp>
    </p:spTree>
    <p:extLst>
      <p:ext uri="{BB962C8B-B14F-4D97-AF65-F5344CB8AC3E}">
        <p14:creationId xmlns:p14="http://schemas.microsoft.com/office/powerpoint/2010/main" val="338050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Transformations for USC Paragraph</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369" y="1279524"/>
            <a:ext cx="4021700" cy="4942649"/>
          </a:xfrm>
          <a:prstGeom prst="rect">
            <a:avLst/>
          </a:prstGeom>
        </p:spPr>
      </p:pic>
      <p:sp>
        <p:nvSpPr>
          <p:cNvPr id="5" name="TextBox 4"/>
          <p:cNvSpPr txBox="1"/>
          <p:nvPr/>
        </p:nvSpPr>
        <p:spPr>
          <a:xfrm>
            <a:off x="824214" y="1060694"/>
            <a:ext cx="5559067" cy="5139869"/>
          </a:xfrm>
          <a:prstGeom prst="rect">
            <a:avLst/>
          </a:prstGeom>
          <a:noFill/>
        </p:spPr>
        <p:txBody>
          <a:bodyPr wrap="square" rtlCol="0">
            <a:spAutoFit/>
          </a:bodyPr>
          <a:lstStyle/>
          <a:p>
            <a:r>
              <a:rPr lang="en-US" sz="1400" dirty="0">
                <a:solidFill>
                  <a:srgbClr val="00B0F0"/>
                </a:solidFill>
              </a:rPr>
              <a:t>We </a:t>
            </a:r>
            <a:r>
              <a:rPr lang="en-US" sz="1400" dirty="0">
                <a:solidFill>
                  <a:srgbClr val="00B0F0"/>
                </a:solidFill>
                <a:hlinkClick r:id="rId3" action="ppaction://hlinksldjump"/>
              </a:rPr>
              <a:t>run the inference engine </a:t>
            </a:r>
            <a:r>
              <a:rPr lang="en-US" sz="1400" dirty="0">
                <a:solidFill>
                  <a:srgbClr val="00B0F0"/>
                </a:solidFill>
              </a:rPr>
              <a:t>and take a look at the populated instance for the Investment Adviser exemption paragraph. </a:t>
            </a:r>
          </a:p>
          <a:p>
            <a:r>
              <a:rPr lang="en-US" sz="1200" dirty="0">
                <a:sym typeface="Wingdings" panose="05000000000000000000" pitchFamily="2" charset="2"/>
              </a:rPr>
              <a:t>This is the record populated from the </a:t>
            </a:r>
            <a:r>
              <a:rPr lang="en-US" sz="1200" dirty="0">
                <a:hlinkClick r:id="rId4" action="ppaction://hlinksldjump"/>
              </a:rPr>
              <a:t>§ 80b–3 </a:t>
            </a:r>
            <a:r>
              <a:rPr lang="en-US" sz="1200" dirty="0">
                <a:sym typeface="Wingdings" panose="05000000000000000000" pitchFamily="2" charset="2"/>
                <a:hlinkClick r:id="rId4" action="ppaction://hlinksldjump"/>
              </a:rPr>
              <a:t>XML</a:t>
            </a:r>
            <a:r>
              <a:rPr lang="en-US" sz="1200" dirty="0">
                <a:sym typeface="Wingdings" panose="05000000000000000000" pitchFamily="2" charset="2"/>
              </a:rPr>
              <a:t> we examined earlier.</a:t>
            </a:r>
          </a:p>
          <a:p>
            <a:endParaRPr lang="en-US" sz="1200" dirty="0">
              <a:sym typeface="Wingdings" panose="05000000000000000000" pitchFamily="2" charset="2"/>
            </a:endParaRPr>
          </a:p>
          <a:p>
            <a:r>
              <a:rPr lang="en-US" sz="1200" dirty="0">
                <a:sym typeface="Wingdings" panose="05000000000000000000" pitchFamily="2" charset="2"/>
              </a:rPr>
              <a:t>The USC_Paragraph class has 6 data properties:</a:t>
            </a:r>
          </a:p>
          <a:p>
            <a:pPr marL="228600" indent="-228600">
              <a:buFont typeface="Arial" panose="020B0604020202020204" pitchFamily="34" charset="0"/>
              <a:buChar char="•"/>
            </a:pPr>
            <a:r>
              <a:rPr lang="en-US" sz="1200" dirty="0">
                <a:sym typeface="Wingdings" panose="05000000000000000000" pitchFamily="2" charset="2"/>
              </a:rPr>
              <a:t>fro-leg-ref:SequenceNumber: 3</a:t>
            </a:r>
            <a:br>
              <a:rPr lang="en-US" sz="1200" dirty="0">
                <a:sym typeface="Wingdings" panose="05000000000000000000" pitchFamily="2" charset="2"/>
              </a:rPr>
            </a:br>
            <a:r>
              <a:rPr lang="en-US" sz="1200" dirty="0">
                <a:sym typeface="Wingdings" panose="05000000000000000000" pitchFamily="2" charset="2"/>
              </a:rPr>
              <a:t>Direct copy of the source value in composite:index</a:t>
            </a:r>
          </a:p>
          <a:p>
            <a:pPr marL="228600" indent="-228600">
              <a:buFont typeface="Arial" panose="020B0604020202020204" pitchFamily="34" charset="0"/>
              <a:buChar char="•"/>
            </a:pPr>
            <a:r>
              <a:rPr lang="en-US" sz="1200" dirty="0">
                <a:sym typeface="Wingdings" panose="05000000000000000000" pitchFamily="2" charset="2"/>
              </a:rPr>
              <a:t>fro-usc:hasId: </a:t>
            </a:r>
            <a:r>
              <a:rPr lang="en-US" sz="1200" dirty="0"/>
              <a:t>idd04f5b61-0c74-11e6-aa53-e455a13f2ad9</a:t>
            </a:r>
            <a:br>
              <a:rPr lang="en-US" sz="1200" dirty="0"/>
            </a:br>
            <a:r>
              <a:rPr lang="en-US" sz="1200" dirty="0">
                <a:sym typeface="Wingdings" panose="05000000000000000000" pitchFamily="2" charset="2"/>
              </a:rPr>
              <a:t>Direct copy from uslm:id-paragraph</a:t>
            </a:r>
          </a:p>
          <a:p>
            <a:pPr marL="228600" indent="-228600">
              <a:buFont typeface="Arial" panose="020B0604020202020204" pitchFamily="34" charset="0"/>
              <a:buChar char="•"/>
            </a:pPr>
            <a:r>
              <a:rPr lang="en-US" sz="1200" dirty="0">
                <a:sym typeface="Wingdings" panose="05000000000000000000" pitchFamily="2" charset="2"/>
              </a:rPr>
              <a:t>fro-usc:hasIdentifierText: /us/usc/t15/s80b–3/b/1</a:t>
            </a:r>
            <a:br>
              <a:rPr lang="en-US" sz="1200" dirty="0">
                <a:sym typeface="Wingdings" panose="05000000000000000000" pitchFamily="2" charset="2"/>
              </a:rPr>
            </a:br>
            <a:r>
              <a:rPr lang="en-US" sz="1200" dirty="0">
                <a:sym typeface="Wingdings" panose="05000000000000000000" pitchFamily="2" charset="2"/>
              </a:rPr>
              <a:t>Direct copy from uslm:identifier-paragraph</a:t>
            </a:r>
          </a:p>
          <a:p>
            <a:pPr marL="228600" indent="-228600">
              <a:buFont typeface="Arial" panose="020B0604020202020204" pitchFamily="34" charset="0"/>
              <a:buChar char="•"/>
            </a:pPr>
            <a:r>
              <a:rPr lang="en-US" sz="1200" dirty="0">
                <a:sym typeface="Wingdings" panose="05000000000000000000" pitchFamily="2" charset="2"/>
              </a:rPr>
              <a:t>fro-usc:hasNumberText: (1)</a:t>
            </a:r>
            <a:br>
              <a:rPr lang="en-US" sz="1200" dirty="0">
                <a:sym typeface="Wingdings" panose="05000000000000000000" pitchFamily="2" charset="2"/>
              </a:rPr>
            </a:br>
            <a:r>
              <a:rPr lang="en-US" sz="1200" dirty="0">
                <a:sym typeface="Wingdings" panose="05000000000000000000" pitchFamily="2" charset="2"/>
              </a:rPr>
              <a:t>Custom Spin function to denormalize the uslm:num class instance into a data property</a:t>
            </a:r>
          </a:p>
          <a:p>
            <a:pPr marL="228600" indent="-228600">
              <a:buFont typeface="Arial" panose="020B0604020202020204" pitchFamily="34" charset="0"/>
              <a:buChar char="•"/>
            </a:pPr>
            <a:r>
              <a:rPr lang="en-US" sz="1200" dirty="0">
                <a:sym typeface="Wingdings" panose="05000000000000000000" pitchFamily="2" charset="2"/>
              </a:rPr>
              <a:t>fro-leg-ref:hasComponentText: “any investment adviser, other than …”</a:t>
            </a:r>
            <a:br>
              <a:rPr lang="en-US" sz="1200" dirty="0">
                <a:sym typeface="Wingdings" panose="05000000000000000000" pitchFamily="2" charset="2"/>
              </a:rPr>
            </a:br>
            <a:r>
              <a:rPr lang="en-US" sz="1200" dirty="0">
                <a:sym typeface="Wingdings" panose="05000000000000000000" pitchFamily="2" charset="2"/>
              </a:rPr>
              <a:t>This is not an ETL rule. Fro-usc:hasContentText is rdfs:subPropertyOf this data property. Population is an automatic inference.</a:t>
            </a:r>
          </a:p>
          <a:p>
            <a:pPr marL="228600" indent="-228600">
              <a:buFont typeface="Arial" panose="020B0604020202020204" pitchFamily="34" charset="0"/>
              <a:buChar char="•"/>
            </a:pPr>
            <a:r>
              <a:rPr lang="en-US" sz="1200" dirty="0">
                <a:sym typeface="Wingdings" panose="05000000000000000000" pitchFamily="2" charset="2"/>
              </a:rPr>
              <a:t>fro-usc:hasContentText: “any investment adviser, other than …”</a:t>
            </a:r>
            <a:br>
              <a:rPr lang="en-US" sz="1200" dirty="0">
                <a:sym typeface="Wingdings" panose="05000000000000000000" pitchFamily="2" charset="2"/>
              </a:rPr>
            </a:br>
            <a:r>
              <a:rPr lang="en-US" sz="1200" dirty="0">
                <a:sym typeface="Wingdings" panose="05000000000000000000" pitchFamily="2" charset="2"/>
              </a:rPr>
              <a:t>Custom SPIN-rule to denormalize the uslm:content class instance into a data property.</a:t>
            </a:r>
          </a:p>
          <a:p>
            <a:r>
              <a:rPr lang="en-US" sz="1200" dirty="0">
                <a:sym typeface="Wingdings" panose="05000000000000000000" pitchFamily="2" charset="2"/>
              </a:rPr>
              <a:t>Object Properties:</a:t>
            </a:r>
          </a:p>
          <a:p>
            <a:pPr marL="228600" indent="-228600">
              <a:buFont typeface="Arial" panose="020B0604020202020204" pitchFamily="34" charset="0"/>
              <a:buChar char="•"/>
            </a:pPr>
            <a:r>
              <a:rPr lang="en-US" sz="1200" dirty="0">
                <a:sym typeface="Wingdings" panose="05000000000000000000" pitchFamily="2" charset="2"/>
              </a:rPr>
              <a:t>fro-leg-ref:hasSourceInstance: “&lt;uslm:paragraph style="-uslm-lc:I12" identifier="/us/usc/t15/s80b–3/b/1" id="idd04f5b61-0c74-11e6-aa53-e455a13f2ad9" ...&gt;</a:t>
            </a:r>
            <a:br>
              <a:rPr lang="en-US" sz="1200" dirty="0">
                <a:sym typeface="Wingdings" panose="05000000000000000000" pitchFamily="2" charset="2"/>
              </a:rPr>
            </a:br>
            <a:r>
              <a:rPr lang="en-US" sz="1200" dirty="0">
                <a:sym typeface="Wingdings" panose="05000000000000000000" pitchFamily="2" charset="2"/>
              </a:rPr>
              <a:t>Custom SPIN function to set the source instance to </a:t>
            </a:r>
            <a:r>
              <a:rPr lang="en-US" sz="1200" b="1" dirty="0">
                <a:sym typeface="Wingdings" panose="05000000000000000000" pitchFamily="2" charset="2"/>
              </a:rPr>
              <a:t>?this. </a:t>
            </a:r>
            <a:r>
              <a:rPr lang="en-US" sz="1200" dirty="0">
                <a:sym typeface="Wingdings" panose="05000000000000000000" pitchFamily="2" charset="2"/>
              </a:rPr>
              <a:t>(</a:t>
            </a:r>
            <a:r>
              <a:rPr lang="en-US" sz="1200" dirty="0">
                <a:sym typeface="Wingdings" panose="05000000000000000000" pitchFamily="2" charset="2"/>
                <a:hlinkClick r:id="rId5" action="ppaction://hlinksldjump"/>
              </a:rPr>
              <a:t>see CFR SPIN rule</a:t>
            </a:r>
            <a:r>
              <a:rPr lang="en-US" sz="1200" dirty="0">
                <a:sym typeface="Wingdings" panose="05000000000000000000" pitchFamily="2" charset="2"/>
              </a:rPr>
              <a:t>)</a:t>
            </a:r>
          </a:p>
          <a:p>
            <a:pPr marL="228600" indent="-228600">
              <a:buFont typeface="Arial" panose="020B0604020202020204" pitchFamily="34" charset="0"/>
              <a:buChar char="•"/>
            </a:pPr>
            <a:r>
              <a:rPr lang="en-US" sz="1200" dirty="0">
                <a:sym typeface="Wingdings" panose="05000000000000000000" pitchFamily="2" charset="2"/>
              </a:rPr>
              <a:t>for-leg-ref:divides: idd04f5b60-0c74-11e6-aa53-e455a13f2ad9 </a:t>
            </a:r>
            <a:br>
              <a:rPr lang="en-US" sz="1200" dirty="0">
                <a:sym typeface="Wingdings" panose="05000000000000000000" pitchFamily="2" charset="2"/>
              </a:rPr>
            </a:br>
            <a:r>
              <a:rPr lang="en-US" sz="1200" dirty="0">
                <a:sym typeface="Wingdings" panose="05000000000000000000" pitchFamily="2" charset="2"/>
              </a:rPr>
              <a:t>The URI of the section that hold the Paragraph. A custom SPIN rule.</a:t>
            </a:r>
            <a:endParaRPr lang="en-US" sz="1200" dirty="0"/>
          </a:p>
        </p:txBody>
      </p:sp>
    </p:spTree>
    <p:extLst>
      <p:ext uri="{BB962C8B-B14F-4D97-AF65-F5344CB8AC3E}">
        <p14:creationId xmlns:p14="http://schemas.microsoft.com/office/powerpoint/2010/main" val="168134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365125"/>
            <a:ext cx="11330420" cy="914400"/>
          </a:xfrm>
        </p:spPr>
        <p:txBody>
          <a:bodyPr>
            <a:normAutofit fontScale="90000"/>
          </a:bodyPr>
          <a:lstStyle/>
          <a:p>
            <a:r>
              <a:rPr lang="en-US" dirty="0"/>
              <a:t>Using SPARQL templates for common transformations</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872" y="1397285"/>
            <a:ext cx="3653443" cy="4816477"/>
          </a:xfrm>
          <a:prstGeom prst="rect">
            <a:avLst/>
          </a:prstGeom>
        </p:spPr>
      </p:pic>
      <p:sp>
        <p:nvSpPr>
          <p:cNvPr id="5" name="Rectangle 4"/>
          <p:cNvSpPr/>
          <p:nvPr/>
        </p:nvSpPr>
        <p:spPr>
          <a:xfrm>
            <a:off x="867577" y="1281755"/>
            <a:ext cx="6167067" cy="4616648"/>
          </a:xfrm>
          <a:prstGeom prst="rect">
            <a:avLst/>
          </a:prstGeom>
        </p:spPr>
        <p:txBody>
          <a:bodyPr wrap="square">
            <a:spAutoFit/>
          </a:bodyPr>
          <a:lstStyle/>
          <a:p>
            <a:r>
              <a:rPr lang="en-US" dirty="0">
                <a:solidFill>
                  <a:srgbClr val="00B0F0"/>
                </a:solidFill>
              </a:rPr>
              <a:t>For data properties common across USC FRO classes, we use a template rule rather than duplicating the SPARQL code.</a:t>
            </a:r>
          </a:p>
          <a:p>
            <a:endParaRPr lang="en-US" dirty="0">
              <a:solidFill>
                <a:srgbClr val="00B0F0"/>
              </a:solidFill>
            </a:endParaRPr>
          </a:p>
          <a:p>
            <a:r>
              <a:rPr lang="en-US" sz="1400" dirty="0"/>
              <a:t>All USC_Component instances have a source instance and heading. All USC_Level instances have a data property for the number in the index. The SPARQL </a:t>
            </a:r>
            <a:r>
              <a:rPr lang="en-US" sz="1400" dirty="0">
                <a:solidFill>
                  <a:srgbClr val="7030A0"/>
                </a:solidFill>
              </a:rPr>
              <a:t>CONSTRUCT</a:t>
            </a:r>
            <a:r>
              <a:rPr lang="en-US" sz="1400" dirty="0"/>
              <a:t>s only vary by the name of the USLM source class. We can pass the class name as an argument to a SPIN template. </a:t>
            </a:r>
          </a:p>
          <a:p>
            <a:endParaRPr lang="en-US" sz="1400" dirty="0"/>
          </a:p>
          <a:p>
            <a:r>
              <a:rPr lang="en-US" sz="1400" dirty="0"/>
              <a:t>The snippet shows the rules, SetHeading, SetNumberText and SetSourceInstance for uslm:paragraph in the class form. We take a close look at SetNumberText.</a:t>
            </a:r>
          </a:p>
          <a:p>
            <a:endParaRPr lang="en-US" sz="1400" dirty="0"/>
          </a:p>
          <a:p>
            <a:r>
              <a:rPr lang="en-US" sz="1400" dirty="0"/>
              <a:t>The template has a single Argument </a:t>
            </a:r>
            <a:r>
              <a:rPr lang="en-US" sz="1400" b="1" dirty="0"/>
              <a:t>spl:predicate</a:t>
            </a:r>
            <a:r>
              <a:rPr lang="en-US" sz="1400" dirty="0"/>
              <a:t>, an </a:t>
            </a:r>
            <a:r>
              <a:rPr lang="en-US" sz="1400" b="1" dirty="0"/>
              <a:t>rdf:Property</a:t>
            </a:r>
            <a:r>
              <a:rPr lang="en-US" sz="1400" dirty="0"/>
              <a:t>. At the bottom of the rule we see </a:t>
            </a:r>
            <a:r>
              <a:rPr lang="en-US" sz="1400" b="1" dirty="0"/>
              <a:t>uslm:id-paragraph</a:t>
            </a:r>
            <a:r>
              <a:rPr lang="en-US" sz="1400" dirty="0"/>
              <a:t> passed to the spl:predicate.</a:t>
            </a:r>
          </a:p>
          <a:p>
            <a:endParaRPr lang="en-US" sz="1400" dirty="0"/>
          </a:p>
          <a:p>
            <a:r>
              <a:rPr lang="en-US" sz="1400" dirty="0"/>
              <a:t>At execution the template statement line</a:t>
            </a:r>
          </a:p>
          <a:p>
            <a:r>
              <a:rPr lang="en-US" sz="1400" dirty="0"/>
              <a:t>	</a:t>
            </a:r>
            <a:r>
              <a:rPr lang="en-US" dirty="0"/>
              <a:t> </a:t>
            </a:r>
            <a:r>
              <a:rPr lang="en-US" sz="1200" b="1" dirty="0">
                <a:solidFill>
                  <a:srgbClr val="7030A0"/>
                </a:solidFill>
                <a:latin typeface="Courier New" panose="02070309020205020404" pitchFamily="49" charset="0"/>
                <a:cs typeface="Courier New" panose="02070309020205020404" pitchFamily="49" charset="0"/>
              </a:rPr>
              <a:t>?this ?predicate </a:t>
            </a:r>
            <a:r>
              <a:rPr lang="en-US" sz="1200" dirty="0">
                <a:latin typeface="Courier New" panose="02070309020205020404" pitchFamily="49" charset="0"/>
                <a:cs typeface="Courier New" panose="02070309020205020404" pitchFamily="49" charset="0"/>
              </a:rPr>
              <a:t>?SourceId .</a:t>
            </a:r>
          </a:p>
          <a:p>
            <a:r>
              <a:rPr lang="en-US" sz="1400" dirty="0"/>
              <a:t>Will be replaced with the passed argument:</a:t>
            </a:r>
          </a:p>
          <a:p>
            <a:r>
              <a:rPr lang="en-US" sz="1600" dirty="0"/>
              <a:t>	</a:t>
            </a:r>
            <a:r>
              <a:rPr lang="en-US" sz="1200" dirty="0">
                <a:latin typeface="Courier New" panose="02070309020205020404" pitchFamily="49" charset="0"/>
                <a:cs typeface="Courier New" panose="02070309020205020404" pitchFamily="49" charset="0"/>
              </a:rPr>
              <a:t> </a:t>
            </a:r>
            <a:r>
              <a:rPr lang="en-US" sz="1200" b="1" dirty="0">
                <a:solidFill>
                  <a:srgbClr val="7030A0"/>
                </a:solidFill>
                <a:latin typeface="Courier New" panose="02070309020205020404" pitchFamily="49" charset="0"/>
                <a:cs typeface="Courier New" panose="02070309020205020404" pitchFamily="49" charset="0"/>
              </a:rPr>
              <a:t>?this </a:t>
            </a:r>
            <a:r>
              <a:rPr lang="en-US" sz="1200" b="1" dirty="0">
                <a:latin typeface="Courier New" panose="02070309020205020404" pitchFamily="49" charset="0"/>
                <a:cs typeface="Courier New" panose="02070309020205020404" pitchFamily="49" charset="0"/>
              </a:rPr>
              <a:t>uslm:id-paragraph</a:t>
            </a:r>
            <a:r>
              <a:rPr lang="en-US" sz="1200" b="1" dirty="0">
                <a:solidFill>
                  <a:srgbClr val="7030A0"/>
                </a:solidFill>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?SourceId .</a:t>
            </a:r>
          </a:p>
          <a:p>
            <a:r>
              <a:rPr lang="en-US" sz="1400" dirty="0"/>
              <a:t>And we can construct the ?targetInstance with the USC identifier.</a:t>
            </a:r>
          </a:p>
        </p:txBody>
      </p:sp>
    </p:spTree>
    <p:extLst>
      <p:ext uri="{BB962C8B-B14F-4D97-AF65-F5344CB8AC3E}">
        <p14:creationId xmlns:p14="http://schemas.microsoft.com/office/powerpoint/2010/main" val="1098554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365125"/>
            <a:ext cx="11252444" cy="914400"/>
          </a:xfrm>
        </p:spPr>
        <p:txBody>
          <a:bodyPr>
            <a:normAutofit/>
          </a:bodyPr>
          <a:lstStyle/>
          <a:p>
            <a:r>
              <a:rPr lang="en-US" dirty="0"/>
              <a:t>Paragraph transformations content text</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4" name="Rectangle 3"/>
          <p:cNvSpPr/>
          <p:nvPr/>
        </p:nvSpPr>
        <p:spPr>
          <a:xfrm>
            <a:off x="849548" y="1186512"/>
            <a:ext cx="10693775" cy="923330"/>
          </a:xfrm>
          <a:prstGeom prst="rect">
            <a:avLst/>
          </a:prstGeom>
        </p:spPr>
        <p:txBody>
          <a:bodyPr wrap="square">
            <a:spAutoFit/>
          </a:bodyPr>
          <a:lstStyle/>
          <a:p>
            <a:r>
              <a:rPr lang="en-US" dirty="0">
                <a:solidFill>
                  <a:srgbClr val="00B0F0"/>
                </a:solidFill>
              </a:rPr>
              <a:t>The USLM Paragraph is a generic structure. A query for the paragraph text sometimes involves several nested instances and variation. </a:t>
            </a:r>
          </a:p>
          <a:p>
            <a:r>
              <a:rPr lang="en-US" sz="1600" dirty="0"/>
              <a:t>FinRegOnt denormalizes into straight forward data and object properties, where appropriate.</a:t>
            </a:r>
          </a:p>
        </p:txBody>
      </p:sp>
      <p:sp>
        <p:nvSpPr>
          <p:cNvPr id="5" name="Rectangle 4"/>
          <p:cNvSpPr/>
          <p:nvPr/>
        </p:nvSpPr>
        <p:spPr>
          <a:xfrm>
            <a:off x="5994399" y="2630025"/>
            <a:ext cx="5353539" cy="3631763"/>
          </a:xfrm>
          <a:prstGeom prst="rect">
            <a:avLst/>
          </a:prstGeom>
        </p:spPr>
        <p:txBody>
          <a:bodyPr wrap="square">
            <a:spAutoFit/>
          </a:bodyPr>
          <a:lstStyle/>
          <a:p>
            <a:r>
              <a:rPr lang="en-US" sz="1000" dirty="0">
                <a:solidFill>
                  <a:srgbClr val="808080"/>
                </a:solidFill>
                <a:latin typeface="Courier New" panose="02070309020205020404" pitchFamily="49" charset="0"/>
                <a:cs typeface="Courier New" panose="02070309020205020404" pitchFamily="49" charset="0"/>
              </a:rPr>
              <a:t># set Complex Type  Text</a:t>
            </a:r>
          </a:p>
          <a:p>
            <a:r>
              <a:rPr lang="en-US" sz="1000" b="1" dirty="0">
                <a:solidFill>
                  <a:srgbClr val="800080"/>
                </a:solidFill>
                <a:latin typeface="Courier New" panose="02070309020205020404" pitchFamily="49" charset="0"/>
                <a:cs typeface="Courier New" panose="02070309020205020404" pitchFamily="49" charset="0"/>
              </a:rPr>
              <a:t>CONSTRUCT {</a:t>
            </a:r>
          </a:p>
          <a:p>
            <a:r>
              <a:rPr lang="en-US" sz="1000" dirty="0">
                <a:solidFill>
                  <a:srgbClr val="000080"/>
                </a:solidFill>
                <a:latin typeface="Courier New" panose="02070309020205020404" pitchFamily="49" charset="0"/>
                <a:cs typeface="Courier New" panose="02070309020205020404" pitchFamily="49" charset="0"/>
              </a:rPr>
              <a:t>   ?targetPara fro-usc:hasContentText ?full_text .</a:t>
            </a:r>
          </a:p>
          <a:p>
            <a:r>
              <a:rPr lang="en-US" sz="1000" dirty="0">
                <a:latin typeface="Courier New" panose="02070309020205020404" pitchFamily="49" charset="0"/>
                <a:cs typeface="Courier New" panose="02070309020205020404" pitchFamily="49" charset="0"/>
              </a:rPr>
              <a:t>}</a:t>
            </a:r>
          </a:p>
          <a:p>
            <a:r>
              <a:rPr lang="en-US" sz="1000" b="1" dirty="0">
                <a:solidFill>
                  <a:srgbClr val="800080"/>
                </a:solidFill>
                <a:latin typeface="Courier New" panose="02070309020205020404" pitchFamily="49" charset="0"/>
                <a:cs typeface="Courier New" panose="02070309020205020404" pitchFamily="49" charset="0"/>
              </a:rPr>
              <a:t>WHERE {</a:t>
            </a:r>
          </a:p>
          <a:p>
            <a:r>
              <a:rPr lang="en-US" sz="1000" b="1" dirty="0">
                <a:solidFill>
                  <a:srgbClr val="800080"/>
                </a:solidFill>
                <a:latin typeface="Courier New" panose="02070309020205020404" pitchFamily="49" charset="0"/>
                <a:cs typeface="Courier New" panose="02070309020205020404" pitchFamily="49" charset="0"/>
              </a:rPr>
              <a:t>   </a:t>
            </a:r>
            <a:r>
              <a:rPr lang="en-US" sz="1000" b="1" dirty="0">
                <a:solidFill>
                  <a:srgbClr val="000080"/>
                </a:solidFill>
                <a:latin typeface="Courier New" panose="02070309020205020404" pitchFamily="49" charset="0"/>
                <a:cs typeface="Courier New" panose="02070309020205020404" pitchFamily="49" charset="0"/>
              </a:rPr>
              <a:t>?this composite:child ?complex_type .</a:t>
            </a:r>
          </a:p>
          <a:p>
            <a:r>
              <a:rPr lang="en-US" sz="1000" dirty="0">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OPTIONAL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?complex_type a uslm:content .</a:t>
            </a:r>
          </a:p>
          <a:p>
            <a:r>
              <a:rPr lang="en-US" sz="1000" dirty="0">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BIND (usc-15-2D-spin:getUSLMComplexTypeText(</a:t>
            </a:r>
            <a:r>
              <a:rPr lang="en-US" sz="1000" b="1" dirty="0">
                <a:solidFill>
                  <a:srgbClr val="000080"/>
                </a:solidFill>
                <a:latin typeface="Courier New" panose="02070309020205020404" pitchFamily="49" charset="0"/>
                <a:cs typeface="Courier New" panose="02070309020205020404" pitchFamily="49" charset="0"/>
              </a:rPr>
              <a:t>?complex_type) </a:t>
            </a:r>
          </a:p>
          <a:p>
            <a:r>
              <a:rPr lang="en-US" sz="1000" b="1" dirty="0">
                <a:solidFill>
                  <a:srgbClr val="000080"/>
                </a:solidFill>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AS </a:t>
            </a:r>
            <a:r>
              <a:rPr lang="en-US" sz="1000" b="1" dirty="0">
                <a:solidFill>
                  <a:srgbClr val="000080"/>
                </a:solidFill>
                <a:latin typeface="Courier New" panose="02070309020205020404" pitchFamily="49" charset="0"/>
                <a:cs typeface="Courier New" panose="02070309020205020404" pitchFamily="49" charset="0"/>
              </a:rPr>
              <a:t>?content_full_text) .</a:t>
            </a:r>
          </a:p>
          <a:p>
            <a:r>
              <a:rPr lang="en-US" sz="1000" dirty="0">
                <a:latin typeface="Courier New" panose="02070309020205020404" pitchFamily="49" charset="0"/>
                <a:cs typeface="Courier New" panose="02070309020205020404" pitchFamily="49" charset="0"/>
              </a:rPr>
              <a:t>   } .</a:t>
            </a:r>
          </a:p>
          <a:p>
            <a:r>
              <a:rPr lang="en-US" sz="1000" dirty="0">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OPTIONAL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?complex_type composite:child ?p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?p a uslm:p .</a:t>
            </a:r>
          </a:p>
          <a:p>
            <a:r>
              <a:rPr lang="en-US" sz="1000" dirty="0">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BIND (usc-15-2D-spin:getUSLMComplexTypeText(</a:t>
            </a:r>
            <a:r>
              <a:rPr lang="en-US" sz="1000" b="1" dirty="0">
                <a:solidFill>
                  <a:srgbClr val="000080"/>
                </a:solidFill>
                <a:latin typeface="Courier New" panose="02070309020205020404" pitchFamily="49" charset="0"/>
                <a:cs typeface="Courier New" panose="02070309020205020404" pitchFamily="49" charset="0"/>
              </a:rPr>
              <a:t>?p) </a:t>
            </a:r>
          </a:p>
          <a:p>
            <a:r>
              <a:rPr lang="en-US" sz="1000" b="1" dirty="0">
                <a:solidFill>
                  <a:srgbClr val="000080"/>
                </a:solidFill>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AS </a:t>
            </a:r>
            <a:r>
              <a:rPr lang="en-US" sz="1000" b="1" dirty="0">
                <a:solidFill>
                  <a:srgbClr val="000080"/>
                </a:solidFill>
                <a:latin typeface="Courier New" panose="02070309020205020404" pitchFamily="49" charset="0"/>
                <a:cs typeface="Courier New" panose="02070309020205020404" pitchFamily="49" charset="0"/>
              </a:rPr>
              <a:t>?p_full_text) .</a:t>
            </a:r>
          </a:p>
          <a:p>
            <a:r>
              <a:rPr lang="en-US" sz="1000" dirty="0">
                <a:latin typeface="Courier New" panose="02070309020205020404" pitchFamily="49" charset="0"/>
                <a:cs typeface="Courier New" panose="02070309020205020404" pitchFamily="49" charset="0"/>
              </a:rPr>
              <a:t>   } .</a:t>
            </a:r>
          </a:p>
          <a:p>
            <a:r>
              <a:rPr lang="en-US" sz="1000" dirty="0">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BIND (IF(bound(</a:t>
            </a:r>
            <a:r>
              <a:rPr lang="en-US" sz="1000" b="1" dirty="0">
                <a:solidFill>
                  <a:srgbClr val="000080"/>
                </a:solidFill>
                <a:latin typeface="Courier New" panose="02070309020205020404" pitchFamily="49" charset="0"/>
                <a:cs typeface="Courier New" panose="02070309020205020404" pitchFamily="49" charset="0"/>
              </a:rPr>
              <a:t>?content_full_text), ?content_full_text,</a:t>
            </a:r>
          </a:p>
          <a:p>
            <a:r>
              <a:rPr lang="en-US" sz="1000" b="1" dirty="0">
                <a:solidFill>
                  <a:srgbClr val="000080"/>
                </a:solidFill>
                <a:latin typeface="Courier New" panose="02070309020205020404" pitchFamily="49" charset="0"/>
                <a:cs typeface="Courier New" panose="02070309020205020404" pitchFamily="49" charset="0"/>
              </a:rPr>
              <a:t>                  ?p_full_text) </a:t>
            </a:r>
            <a:r>
              <a:rPr lang="en-US" sz="1000" b="1" dirty="0">
                <a:solidFill>
                  <a:srgbClr val="800080"/>
                </a:solidFill>
                <a:latin typeface="Courier New" panose="02070309020205020404" pitchFamily="49" charset="0"/>
                <a:cs typeface="Courier New" panose="02070309020205020404" pitchFamily="49" charset="0"/>
              </a:rPr>
              <a:t>AS </a:t>
            </a:r>
            <a:r>
              <a:rPr lang="en-US" sz="1000" b="1" dirty="0">
                <a:solidFill>
                  <a:srgbClr val="000080"/>
                </a:solidFill>
                <a:latin typeface="Courier New" panose="02070309020205020404" pitchFamily="49" charset="0"/>
                <a:cs typeface="Courier New" panose="02070309020205020404" pitchFamily="49" charset="0"/>
              </a:rPr>
              <a:t>?full_text) .</a:t>
            </a:r>
          </a:p>
          <a:p>
            <a:r>
              <a:rPr lang="en-US" sz="1000" dirty="0">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FILTER bound(</a:t>
            </a:r>
            <a:r>
              <a:rPr lang="en-US" sz="1000" b="1" dirty="0">
                <a:solidFill>
                  <a:srgbClr val="000080"/>
                </a:solidFill>
                <a:latin typeface="Courier New" panose="02070309020205020404" pitchFamily="49" charset="0"/>
                <a:cs typeface="Courier New" panose="02070309020205020404" pitchFamily="49" charset="0"/>
              </a:rPr>
              <a:t>?full_text) .</a:t>
            </a:r>
          </a:p>
          <a:p>
            <a:r>
              <a:rPr lang="en-US" sz="1000" dirty="0">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BIND (spinmap:targetResource(</a:t>
            </a:r>
            <a:r>
              <a:rPr lang="en-US" sz="1000" b="1" dirty="0">
                <a:solidFill>
                  <a:srgbClr val="000080"/>
                </a:solidFill>
                <a:latin typeface="Courier New" panose="02070309020205020404" pitchFamily="49" charset="0"/>
                <a:cs typeface="Courier New" panose="02070309020205020404" pitchFamily="49" charset="0"/>
              </a:rPr>
              <a:t>?this, </a:t>
            </a:r>
          </a:p>
          <a:p>
            <a:r>
              <a:rPr lang="en-US" sz="1000" b="1" dirty="0">
                <a:solidFill>
                  <a:srgbClr val="000080"/>
                </a:solidFill>
                <a:latin typeface="Courier New" panose="02070309020205020404" pitchFamily="49" charset="0"/>
                <a:cs typeface="Courier New" panose="02070309020205020404" pitchFamily="49" charset="0"/>
              </a:rPr>
              <a:t>          usc-15-2D-spin:paragraph-USC_Paragraph) </a:t>
            </a:r>
            <a:r>
              <a:rPr lang="en-US" sz="1000" b="1" dirty="0">
                <a:solidFill>
                  <a:srgbClr val="800080"/>
                </a:solidFill>
                <a:latin typeface="Courier New" panose="02070309020205020404" pitchFamily="49" charset="0"/>
                <a:cs typeface="Courier New" panose="02070309020205020404" pitchFamily="49" charset="0"/>
              </a:rPr>
              <a:t>AS </a:t>
            </a:r>
            <a:r>
              <a:rPr lang="en-US" sz="1000" b="1" dirty="0">
                <a:solidFill>
                  <a:srgbClr val="000080"/>
                </a:solidFill>
                <a:latin typeface="Courier New" panose="02070309020205020404" pitchFamily="49" charset="0"/>
                <a:cs typeface="Courier New" panose="02070309020205020404" pitchFamily="49" charset="0"/>
              </a:rPr>
              <a:t>?targetPara) .</a:t>
            </a:r>
          </a:p>
          <a:p>
            <a:r>
              <a:rPr lang="en-US" sz="1000" dirty="0">
                <a:latin typeface="Courier New" panose="02070309020205020404" pitchFamily="49" charset="0"/>
                <a:cs typeface="Courier New" panose="02070309020205020404" pitchFamily="49" charset="0"/>
              </a:rPr>
              <a:t>}</a:t>
            </a:r>
          </a:p>
        </p:txBody>
      </p:sp>
      <p:sp>
        <p:nvSpPr>
          <p:cNvPr id="6" name="TextBox 5"/>
          <p:cNvSpPr txBox="1"/>
          <p:nvPr/>
        </p:nvSpPr>
        <p:spPr>
          <a:xfrm>
            <a:off x="849547" y="2291470"/>
            <a:ext cx="4847867" cy="3970318"/>
          </a:xfrm>
          <a:prstGeom prst="rect">
            <a:avLst/>
          </a:prstGeom>
          <a:noFill/>
        </p:spPr>
        <p:txBody>
          <a:bodyPr wrap="square" rtlCol="0">
            <a:spAutoFit/>
          </a:bodyPr>
          <a:lstStyle/>
          <a:p>
            <a:r>
              <a:rPr lang="en-US" sz="1200" dirty="0">
                <a:sym typeface="Wingdings" panose="05000000000000000000" pitchFamily="2" charset="2"/>
              </a:rPr>
              <a:t>The custom SPIN rule is attached to the source class uslm:paragraph. It will be executed for every instance of the class. (see CFR </a:t>
            </a:r>
            <a:r>
              <a:rPr lang="en-US" sz="1200" dirty="0">
                <a:sym typeface="Wingdings" panose="05000000000000000000" pitchFamily="2" charset="2"/>
                <a:hlinkClick r:id="rId2" action="ppaction://hlinksldjump"/>
              </a:rPr>
              <a:t>SPIN rules populating properties</a:t>
            </a:r>
            <a:r>
              <a:rPr lang="en-US" sz="1200" dirty="0">
                <a:sym typeface="Wingdings" panose="05000000000000000000" pitchFamily="2" charset="2"/>
              </a:rPr>
              <a:t>).</a:t>
            </a:r>
          </a:p>
          <a:p>
            <a:r>
              <a:rPr lang="en-US" sz="1200" dirty="0">
                <a:sym typeface="Wingdings" panose="05000000000000000000" pitchFamily="2" charset="2"/>
              </a:rPr>
              <a:t>The </a:t>
            </a:r>
            <a:r>
              <a:rPr lang="en-US" sz="1200" dirty="0">
                <a:solidFill>
                  <a:srgbClr val="7030A0"/>
                </a:solidFill>
                <a:sym typeface="Wingdings" panose="05000000000000000000" pitchFamily="2" charset="2"/>
              </a:rPr>
              <a:t>CONSTRUCT</a:t>
            </a:r>
            <a:r>
              <a:rPr lang="en-US" sz="1200" dirty="0">
                <a:sym typeface="Wingdings" panose="05000000000000000000" pitchFamily="2" charset="2"/>
              </a:rPr>
              <a:t> shows the triple. The target (fro-usc) paragraph content text property will be populated with a “full text”.</a:t>
            </a:r>
          </a:p>
          <a:p>
            <a:endParaRPr lang="en-US" sz="1200" dirty="0">
              <a:sym typeface="Wingdings" panose="05000000000000000000" pitchFamily="2" charset="2"/>
            </a:endParaRPr>
          </a:p>
          <a:p>
            <a:r>
              <a:rPr lang="en-US" sz="1200" dirty="0">
                <a:sym typeface="Wingdings" panose="05000000000000000000" pitchFamily="2" charset="2"/>
              </a:rPr>
              <a:t>The WHERE clause starts joining (any) child of the paragraph into a variable.</a:t>
            </a:r>
          </a:p>
          <a:p>
            <a:endParaRPr lang="en-US" sz="1200" dirty="0">
              <a:sym typeface="Wingdings" panose="05000000000000000000" pitchFamily="2" charset="2"/>
            </a:endParaRPr>
          </a:p>
          <a:p>
            <a:r>
              <a:rPr lang="en-US" sz="1200" dirty="0">
                <a:sym typeface="Wingdings" panose="05000000000000000000" pitchFamily="2" charset="2"/>
              </a:rPr>
              <a:t>A challenge with the USLM paragraph structure is that content text is either</a:t>
            </a:r>
          </a:p>
          <a:p>
            <a:pPr marL="228600" indent="-228600">
              <a:buFont typeface="+mj-lt"/>
              <a:buAutoNum type="alphaLcParenR"/>
            </a:pPr>
            <a:r>
              <a:rPr lang="en-US" sz="1200" dirty="0">
                <a:sym typeface="Wingdings" panose="05000000000000000000" pitchFamily="2" charset="2"/>
              </a:rPr>
              <a:t>directly under uslm:content</a:t>
            </a:r>
          </a:p>
          <a:p>
            <a:pPr marL="228600" indent="-228600">
              <a:buFont typeface="+mj-lt"/>
              <a:buAutoNum type="alphaLcParenR"/>
            </a:pPr>
            <a:r>
              <a:rPr lang="en-US" sz="1200" dirty="0">
                <a:sym typeface="Wingdings" panose="05000000000000000000" pitchFamily="2" charset="2"/>
              </a:rPr>
              <a:t>nested within a uslm:P structure.</a:t>
            </a:r>
          </a:p>
          <a:p>
            <a:r>
              <a:rPr lang="en-US" sz="1200" dirty="0">
                <a:sym typeface="Wingdings" panose="05000000000000000000" pitchFamily="2" charset="2"/>
              </a:rPr>
              <a:t>The OPTIONAL segments explore both possibilities and call a custom SPIN function to concatenate the text. We end up with either ?content_full_text or ?p_full_text bound.</a:t>
            </a:r>
          </a:p>
          <a:p>
            <a:endParaRPr lang="en-US" sz="1200" dirty="0">
              <a:sym typeface="Wingdings" panose="05000000000000000000" pitchFamily="2" charset="2"/>
            </a:endParaRPr>
          </a:p>
          <a:p>
            <a:r>
              <a:rPr lang="en-US" sz="1200" dirty="0">
                <a:sym typeface="Wingdings" panose="05000000000000000000" pitchFamily="2" charset="2"/>
              </a:rPr>
              <a:t>The FILTER statements makes sure that ?full_text as a value. (some paragraphs don’t have a text.</a:t>
            </a:r>
          </a:p>
          <a:p>
            <a:endParaRPr lang="en-US" sz="1200" dirty="0">
              <a:sym typeface="Wingdings" panose="05000000000000000000" pitchFamily="2" charset="2"/>
            </a:endParaRPr>
          </a:p>
          <a:p>
            <a:r>
              <a:rPr lang="en-US" sz="1200" dirty="0">
                <a:sym typeface="Wingdings" panose="05000000000000000000" pitchFamily="2" charset="2"/>
              </a:rPr>
              <a:t>Finally, we bind ?targetPara to the ?this variable. The spinmap:targetResource function uses the paragraph mapping context.</a:t>
            </a:r>
            <a:endParaRPr lang="en-US" sz="1200" dirty="0"/>
          </a:p>
        </p:txBody>
      </p:sp>
    </p:spTree>
    <p:extLst>
      <p:ext uri="{BB962C8B-B14F-4D97-AF65-F5344CB8AC3E}">
        <p14:creationId xmlns:p14="http://schemas.microsoft.com/office/powerpoint/2010/main" val="3282392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Concatenating complex text structures</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4" name="Rectangle 3"/>
          <p:cNvSpPr/>
          <p:nvPr/>
        </p:nvSpPr>
        <p:spPr>
          <a:xfrm>
            <a:off x="849549" y="1186512"/>
            <a:ext cx="5035436" cy="5170646"/>
          </a:xfrm>
          <a:prstGeom prst="rect">
            <a:avLst/>
          </a:prstGeom>
        </p:spPr>
        <p:txBody>
          <a:bodyPr wrap="square">
            <a:spAutoFit/>
          </a:bodyPr>
          <a:lstStyle/>
          <a:p>
            <a:r>
              <a:rPr lang="en-US" dirty="0">
                <a:solidFill>
                  <a:srgbClr val="00B0F0"/>
                </a:solidFill>
              </a:rPr>
              <a:t>The previous Paragraph transformation rule called a custom function to build the text. </a:t>
            </a:r>
          </a:p>
          <a:p>
            <a:r>
              <a:rPr lang="en-US" sz="1400" dirty="0"/>
              <a:t>The function usc-15-2D-spin:getUSLMComplexTypeText takes a uslm:content or uslm:p instance as an argument and returns the text.</a:t>
            </a:r>
          </a:p>
          <a:p>
            <a:r>
              <a:rPr lang="en-US" sz="1400" dirty="0"/>
              <a:t>USLM contains both content of the law and formatting. The XML reflect this having a text block broken down into small fragments of text nodes, references, dates, iterations and inline elements. Financial Regulation Ontology is only interested in the semantic. That is human readable smallest fragment of the law, that we connect to a Legal Reasoning rule. Hence, FinRegOnt concatenates the text fragments into a string data property. Other transformation rules retain the references, uslm:ref and resolve them into object property links. For example: If a reference (="/us/usc/t15/s80b–3”) points to a section, FinRegOnt populates the object property fro-leg-ref:refers_to with the URI.</a:t>
            </a:r>
          </a:p>
          <a:p>
            <a:endParaRPr lang="en-US" sz="1400" dirty="0"/>
          </a:p>
          <a:p>
            <a:r>
              <a:rPr lang="en-US" sz="1400" dirty="0"/>
              <a:t>The function’s query has three nested selects. The innermost query selects the text of the text of the different class instances under </a:t>
            </a:r>
            <a:r>
              <a:rPr lang="en-US" sz="1400" dirty="0">
                <a:solidFill>
                  <a:srgbClr val="002060"/>
                </a:solidFill>
              </a:rPr>
              <a:t>?complex_type</a:t>
            </a:r>
            <a:r>
              <a:rPr lang="en-US" sz="1400" dirty="0"/>
              <a:t>.</a:t>
            </a:r>
          </a:p>
          <a:p>
            <a:r>
              <a:rPr lang="en-US" sz="1400" dirty="0"/>
              <a:t>The next SELECT layer performs a </a:t>
            </a:r>
            <a:r>
              <a:rPr lang="en-US" sz="1400" dirty="0">
                <a:solidFill>
                  <a:srgbClr val="7030A0"/>
                </a:solidFill>
              </a:rPr>
              <a:t>GROUP CONCAT </a:t>
            </a:r>
            <a:r>
              <a:rPr lang="en-US" sz="1400" dirty="0"/>
              <a:t>of the result set.</a:t>
            </a:r>
          </a:p>
          <a:p>
            <a:r>
              <a:rPr lang="en-US" sz="1400" dirty="0"/>
              <a:t>The outmost query </a:t>
            </a:r>
            <a:r>
              <a:rPr lang="en-US" sz="1400" dirty="0">
                <a:solidFill>
                  <a:srgbClr val="7030A0"/>
                </a:solidFill>
              </a:rPr>
              <a:t>FILTER</a:t>
            </a:r>
            <a:r>
              <a:rPr lang="en-US" sz="1400" dirty="0"/>
              <a:t>s to ensure that ?full_text is bound and casts the value to xsd:string.</a:t>
            </a:r>
          </a:p>
        </p:txBody>
      </p:sp>
      <p:sp>
        <p:nvSpPr>
          <p:cNvPr id="5" name="Rectangle 4"/>
          <p:cNvSpPr/>
          <p:nvPr/>
        </p:nvSpPr>
        <p:spPr>
          <a:xfrm>
            <a:off x="5884985" y="1279525"/>
            <a:ext cx="5759939" cy="4939814"/>
          </a:xfrm>
          <a:prstGeom prst="rect">
            <a:avLst/>
          </a:prstGeom>
        </p:spPr>
        <p:txBody>
          <a:bodyPr wrap="square">
            <a:spAutoFit/>
          </a:bodyPr>
          <a:lstStyle/>
          <a:p>
            <a:r>
              <a:rPr lang="en-US" sz="700" b="1" dirty="0">
                <a:solidFill>
                  <a:srgbClr val="800080"/>
                </a:solidFill>
                <a:latin typeface="Courier New" panose="02070309020205020404" pitchFamily="49" charset="0"/>
                <a:cs typeface="Courier New" panose="02070309020205020404" pitchFamily="49" charset="0"/>
              </a:rPr>
              <a:t>SELECT </a:t>
            </a:r>
            <a:r>
              <a:rPr lang="en-US" sz="700" b="1" dirty="0">
                <a:solidFill>
                  <a:srgbClr val="000080"/>
                </a:solidFill>
                <a:latin typeface="Courier New" panose="02070309020205020404" pitchFamily="49" charset="0"/>
                <a:cs typeface="Courier New" panose="02070309020205020404" pitchFamily="49" charset="0"/>
              </a:rPr>
              <a:t>?full_text_str</a:t>
            </a:r>
          </a:p>
          <a:p>
            <a:r>
              <a:rPr lang="en-US" sz="700" b="1" dirty="0">
                <a:solidFill>
                  <a:srgbClr val="800080"/>
                </a:solidFill>
                <a:latin typeface="Courier New" panose="02070309020205020404" pitchFamily="49" charset="0"/>
                <a:cs typeface="Courier New" panose="02070309020205020404" pitchFamily="49" charset="0"/>
              </a:rPr>
              <a:t>WHERE {</a:t>
            </a:r>
          </a:p>
          <a:p>
            <a:r>
              <a:rPr lang="en-US" sz="700" dirty="0">
                <a:latin typeface="Courier New" panose="02070309020205020404" pitchFamily="49" charset="0"/>
                <a:cs typeface="Courier New" panose="02070309020205020404" pitchFamily="49" charset="0"/>
              </a:rPr>
              <a:t>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SELECT </a:t>
            </a:r>
            <a:r>
              <a:rPr lang="en-US" sz="700" b="1" dirty="0">
                <a:solidFill>
                  <a:srgbClr val="000080"/>
                </a:solidFill>
                <a:latin typeface="Courier New" panose="02070309020205020404" pitchFamily="49" charset="0"/>
                <a:cs typeface="Courier New" panose="02070309020205020404" pitchFamily="49" charset="0"/>
              </a:rPr>
              <a:t>?complex_type ((</a:t>
            </a:r>
            <a:r>
              <a:rPr lang="en-US" sz="700" b="1" dirty="0">
                <a:solidFill>
                  <a:srgbClr val="800080"/>
                </a:solidFill>
                <a:latin typeface="Courier New" panose="02070309020205020404" pitchFamily="49" charset="0"/>
                <a:cs typeface="Courier New" panose="02070309020205020404" pitchFamily="49" charset="0"/>
              </a:rPr>
              <a:t>GROUP_CONCAT(</a:t>
            </a:r>
            <a:r>
              <a:rPr lang="en-US" sz="700" b="1" dirty="0">
                <a:solidFill>
                  <a:srgbClr val="000080"/>
                </a:solidFill>
                <a:latin typeface="Courier New" panose="02070309020205020404" pitchFamily="49" charset="0"/>
                <a:cs typeface="Courier New" panose="02070309020205020404" pitchFamily="49" charset="0"/>
              </a:rPr>
              <a:t>?complex_text)) </a:t>
            </a:r>
            <a:r>
              <a:rPr lang="en-US" sz="700" b="1" dirty="0">
                <a:solidFill>
                  <a:srgbClr val="800080"/>
                </a:solidFill>
                <a:latin typeface="Courier New" panose="02070309020205020404" pitchFamily="49" charset="0"/>
                <a:cs typeface="Courier New" panose="02070309020205020404" pitchFamily="49" charset="0"/>
              </a:rPr>
              <a:t>AS </a:t>
            </a:r>
            <a:r>
              <a:rPr lang="en-US" sz="700" b="1" dirty="0">
                <a:solidFill>
                  <a:srgbClr val="000080"/>
                </a:solidFill>
                <a:latin typeface="Courier New" panose="02070309020205020404" pitchFamily="49" charset="0"/>
                <a:cs typeface="Courier New" panose="02070309020205020404" pitchFamily="49" charset="0"/>
              </a:rPr>
              <a:t>?full_text)</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WHERE {</a:t>
            </a:r>
          </a:p>
          <a:p>
            <a:r>
              <a:rPr lang="en-US" sz="700" dirty="0">
                <a:latin typeface="Courier New" panose="02070309020205020404" pitchFamily="49" charset="0"/>
                <a:cs typeface="Courier New" panose="02070309020205020404" pitchFamily="49" charset="0"/>
              </a:rPr>
              <a:t>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SELECT </a:t>
            </a:r>
            <a:r>
              <a:rPr lang="en-US" sz="700" b="1" dirty="0">
                <a:solidFill>
                  <a:srgbClr val="000080"/>
                </a:solidFill>
                <a:latin typeface="Courier New" panose="02070309020205020404" pitchFamily="49" charset="0"/>
                <a:cs typeface="Courier New" panose="02070309020205020404" pitchFamily="49" charset="0"/>
              </a:rPr>
              <a:t>?complex_type ?complex_text</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WHERE {</a:t>
            </a:r>
          </a:p>
          <a:p>
            <a:r>
              <a:rPr lang="en-US" sz="700" dirty="0">
                <a:latin typeface="Courier New" panose="02070309020205020404" pitchFamily="49" charset="0"/>
                <a:cs typeface="Courier New" panose="02070309020205020404" pitchFamily="49" charset="0"/>
              </a:rPr>
              <a:t>                    </a:t>
            </a:r>
            <a:r>
              <a:rPr lang="en-US" sz="700" b="1" dirty="0">
                <a:solidFill>
                  <a:srgbClr val="000080"/>
                </a:solidFill>
                <a:latin typeface="Courier New" panose="02070309020205020404" pitchFamily="49" charset="0"/>
                <a:cs typeface="Courier New" panose="02070309020205020404" pitchFamily="49" charset="0"/>
              </a:rPr>
              <a:t>?complex_type composite:child ?complex_child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?complex_child composite:index ?child_index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OPTIONAL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?complex_child a sxml:TextNode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?complex_child sxml:text ?complex_text .</a:t>
            </a:r>
          </a:p>
          <a:p>
            <a:r>
              <a:rPr lang="en-US" sz="700" dirty="0">
                <a:latin typeface="Courier New" panose="02070309020205020404" pitchFamily="49" charset="0"/>
                <a:cs typeface="Courier New" panose="02070309020205020404" pitchFamily="49" charset="0"/>
              </a:rPr>
              <a:t>                    }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OPTIONAL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?complex_child a uslm:ref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?complex_child composite:child ?ref_text_node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?ref_text_node sxml:text ?complex_text .</a:t>
            </a:r>
          </a:p>
          <a:p>
            <a:r>
              <a:rPr lang="en-US" sz="700" dirty="0">
                <a:latin typeface="Courier New" panose="02070309020205020404" pitchFamily="49" charset="0"/>
                <a:cs typeface="Courier New" panose="02070309020205020404" pitchFamily="49" charset="0"/>
              </a:rPr>
              <a:t>                    }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OPTIONAL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?complex_child a uslm:date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?complex_child composite:child ?date_text_node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?date_text_node sxml:text ?complex_text .</a:t>
            </a:r>
          </a:p>
          <a:p>
            <a:r>
              <a:rPr lang="en-US" sz="700" dirty="0">
                <a:latin typeface="Courier New" panose="02070309020205020404" pitchFamily="49" charset="0"/>
                <a:cs typeface="Courier New" panose="02070309020205020404" pitchFamily="49" charset="0"/>
              </a:rPr>
              <a:t>                    }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OPTIONAL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?complex_child a uslm:i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?complex_child composite:child ?i_text_node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?i_text_node sxml:text ?complex_text .</a:t>
            </a:r>
          </a:p>
          <a:p>
            <a:r>
              <a:rPr lang="en-US" sz="700" dirty="0">
                <a:latin typeface="Courier New" panose="02070309020205020404" pitchFamily="49" charset="0"/>
                <a:cs typeface="Courier New" panose="02070309020205020404" pitchFamily="49" charset="0"/>
              </a:rPr>
              <a:t>                    }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OPTIONAL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?complex_child a uslm:inline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?complex_child composite:child ?i_text_node .</a:t>
            </a:r>
          </a:p>
          <a:p>
            <a:r>
              <a:rPr lang="en-US" sz="700" dirty="0">
                <a:latin typeface="Courier New" panose="02070309020205020404" pitchFamily="49" charset="0"/>
                <a:cs typeface="Courier New" panose="02070309020205020404" pitchFamily="49" charset="0"/>
              </a:rPr>
              <a:t>                        </a:t>
            </a:r>
            <a:r>
              <a:rPr lang="en-US" sz="700" dirty="0">
                <a:solidFill>
                  <a:srgbClr val="000080"/>
                </a:solidFill>
                <a:latin typeface="Courier New" panose="02070309020205020404" pitchFamily="49" charset="0"/>
                <a:cs typeface="Courier New" panose="02070309020205020404" pitchFamily="49" charset="0"/>
              </a:rPr>
              <a:t>?i_text_node sxml:text ?complex_text .</a:t>
            </a:r>
          </a:p>
          <a:p>
            <a:r>
              <a:rPr lang="en-US" sz="700" dirty="0">
                <a:latin typeface="Courier New" panose="02070309020205020404" pitchFamily="49" charset="0"/>
                <a:cs typeface="Courier New" panose="02070309020205020404" pitchFamily="49" charset="0"/>
              </a:rPr>
              <a:t>                    }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FILTER bound(</a:t>
            </a:r>
            <a:r>
              <a:rPr lang="en-US" sz="700" b="1" dirty="0">
                <a:solidFill>
                  <a:srgbClr val="000080"/>
                </a:solidFill>
                <a:latin typeface="Courier New" panose="02070309020205020404" pitchFamily="49" charset="0"/>
                <a:cs typeface="Courier New" panose="02070309020205020404" pitchFamily="49" charset="0"/>
              </a:rPr>
              <a:t>?complex_text) .</a:t>
            </a:r>
          </a:p>
          <a:p>
            <a:r>
              <a:rPr lang="en-US" sz="700" dirty="0">
                <a:latin typeface="Courier New" panose="02070309020205020404" pitchFamily="49" charset="0"/>
                <a:cs typeface="Courier New" panose="02070309020205020404" pitchFamily="49" charset="0"/>
              </a:rPr>
              <a:t>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ORDER BY (rdfs:Resource("child_index"^^xsd:string))</a:t>
            </a:r>
          </a:p>
          <a:p>
            <a:r>
              <a:rPr lang="en-US" sz="700" dirty="0">
                <a:latin typeface="Courier New" panose="02070309020205020404" pitchFamily="49" charset="0"/>
                <a:cs typeface="Courier New" panose="02070309020205020404" pitchFamily="49" charset="0"/>
              </a:rPr>
              <a:t>            } .</a:t>
            </a:r>
          </a:p>
          <a:p>
            <a:r>
              <a:rPr lang="en-US" sz="700" dirty="0">
                <a:latin typeface="Courier New" panose="02070309020205020404" pitchFamily="49" charset="0"/>
                <a:cs typeface="Courier New" panose="02070309020205020404" pitchFamily="49" charset="0"/>
              </a:rPr>
              <a:t>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GROUP BY </a:t>
            </a:r>
            <a:r>
              <a:rPr lang="en-US" sz="700" b="1" dirty="0">
                <a:solidFill>
                  <a:srgbClr val="000080"/>
                </a:solidFill>
                <a:latin typeface="Courier New" panose="02070309020205020404" pitchFamily="49" charset="0"/>
                <a:cs typeface="Courier New" panose="02070309020205020404" pitchFamily="49" charset="0"/>
              </a:rPr>
              <a:t>?complex_type</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ORDER BY (rdfs:Resource("complex_type"^^xsd:string))</a:t>
            </a:r>
          </a:p>
          <a:p>
            <a:r>
              <a:rPr lang="en-US" sz="700" dirty="0">
                <a:latin typeface="Courier New" panose="02070309020205020404" pitchFamily="49" charset="0"/>
                <a:cs typeface="Courier New" panose="02070309020205020404" pitchFamily="49" charset="0"/>
              </a:rPr>
              <a:t>    }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FILTER (bound(</a:t>
            </a:r>
            <a:r>
              <a:rPr lang="en-US" sz="700" b="1" dirty="0">
                <a:solidFill>
                  <a:srgbClr val="000080"/>
                </a:solidFill>
                <a:latin typeface="Courier New" panose="02070309020205020404" pitchFamily="49" charset="0"/>
                <a:cs typeface="Courier New" panose="02070309020205020404" pitchFamily="49" charset="0"/>
              </a:rPr>
              <a:t>?full_text) &amp;&amp; (str(?full_text) != "")) .</a:t>
            </a:r>
          </a:p>
          <a:p>
            <a:r>
              <a:rPr lang="en-US" sz="700" dirty="0">
                <a:latin typeface="Courier New" panose="02070309020205020404" pitchFamily="49" charset="0"/>
                <a:cs typeface="Courier New" panose="02070309020205020404" pitchFamily="49" charset="0"/>
              </a:rPr>
              <a:t>    </a:t>
            </a:r>
            <a:r>
              <a:rPr lang="en-US" sz="700" b="1" dirty="0">
                <a:solidFill>
                  <a:srgbClr val="800080"/>
                </a:solidFill>
                <a:latin typeface="Courier New" panose="02070309020205020404" pitchFamily="49" charset="0"/>
                <a:cs typeface="Courier New" panose="02070309020205020404" pitchFamily="49" charset="0"/>
              </a:rPr>
              <a:t>BIND (spif:cast(</a:t>
            </a:r>
            <a:r>
              <a:rPr lang="en-US" sz="700" b="1" dirty="0">
                <a:solidFill>
                  <a:srgbClr val="000080"/>
                </a:solidFill>
                <a:latin typeface="Courier New" panose="02070309020205020404" pitchFamily="49" charset="0"/>
                <a:cs typeface="Courier New" panose="02070309020205020404" pitchFamily="49" charset="0"/>
              </a:rPr>
              <a:t>?full_text, xsd:string, xsd:string, xsd:string) </a:t>
            </a:r>
            <a:r>
              <a:rPr lang="en-US" sz="700" b="1" dirty="0">
                <a:solidFill>
                  <a:srgbClr val="800080"/>
                </a:solidFill>
                <a:latin typeface="Courier New" panose="02070309020205020404" pitchFamily="49" charset="0"/>
                <a:cs typeface="Courier New" panose="02070309020205020404" pitchFamily="49" charset="0"/>
              </a:rPr>
              <a:t>AS </a:t>
            </a:r>
            <a:r>
              <a:rPr lang="en-US" sz="700" b="1" dirty="0">
                <a:solidFill>
                  <a:srgbClr val="000080"/>
                </a:solidFill>
                <a:latin typeface="Courier New" panose="02070309020205020404" pitchFamily="49" charset="0"/>
                <a:cs typeface="Courier New" panose="02070309020205020404" pitchFamily="49" charset="0"/>
              </a:rPr>
              <a:t>?full_text_str) .</a:t>
            </a:r>
          </a:p>
          <a:p>
            <a:r>
              <a:rPr lang="en-US" sz="7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48041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Regulators and Rulemaking in the ontology</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488" y="2201496"/>
            <a:ext cx="5372100" cy="3924300"/>
          </a:xfrm>
          <a:prstGeom prst="rect">
            <a:avLst/>
          </a:prstGeom>
        </p:spPr>
      </p:pic>
      <p:sp>
        <p:nvSpPr>
          <p:cNvPr id="5" name="TextBox 4"/>
          <p:cNvSpPr txBox="1"/>
          <p:nvPr/>
        </p:nvSpPr>
        <p:spPr>
          <a:xfrm>
            <a:off x="677610" y="2340144"/>
            <a:ext cx="5392616" cy="4031873"/>
          </a:xfrm>
          <a:prstGeom prst="rect">
            <a:avLst/>
          </a:prstGeom>
          <a:noFill/>
        </p:spPr>
        <p:txBody>
          <a:bodyPr wrap="square" rtlCol="0">
            <a:spAutoFit/>
          </a:bodyPr>
          <a:lstStyle/>
          <a:p>
            <a:r>
              <a:rPr lang="en-US" sz="1600" dirty="0"/>
              <a:t>The Securities &amp; Exchange Commission is a FRO Regulatory Authority, a subclass of FRO Executive Body, which is a subclass of LKIF Public Body. The SEC is lkif:actor of the Rulemaking.</a:t>
            </a:r>
          </a:p>
          <a:p>
            <a:endParaRPr lang="en-US" sz="1600" dirty="0"/>
          </a:p>
          <a:p>
            <a:r>
              <a:rPr lang="en-US" sz="1600" dirty="0"/>
              <a:t>The SEC’s the 2012 amendment of rules for Investment Adviser Act of 1940 is a FRO Rulemaking. Rulemaking, Codification and Publishing are LKIF Public Acts, a subclass of LKIF Action and Process.</a:t>
            </a:r>
          </a:p>
          <a:p>
            <a:endParaRPr lang="en-US" sz="1600" dirty="0"/>
          </a:p>
          <a:p>
            <a:r>
              <a:rPr lang="en-US" sz="1600" dirty="0"/>
              <a:t>The Rulemaking creates a LKIF Definitional Expression. LKIF differentiates Expressions from the Process.</a:t>
            </a:r>
          </a:p>
          <a:p>
            <a:endParaRPr lang="en-US" sz="1600" dirty="0"/>
          </a:p>
          <a:p>
            <a:r>
              <a:rPr lang="en-US" sz="1600" dirty="0"/>
              <a:t>The LKIF Definitional Expression bears a Medium. The medium is the actual document. CFR Annual Edition 2016 Title 17 is the FRO Edition. An update of the rules will have a new instance of the edition.</a:t>
            </a:r>
            <a:endParaRPr lang="en-US" sz="1600" dirty="0">
              <a:solidFill>
                <a:srgbClr val="00B0F0"/>
              </a:solidFill>
            </a:endParaRPr>
          </a:p>
        </p:txBody>
      </p:sp>
      <p:sp>
        <p:nvSpPr>
          <p:cNvPr id="6" name="Rectangle 5"/>
          <p:cNvSpPr/>
          <p:nvPr/>
        </p:nvSpPr>
        <p:spPr>
          <a:xfrm>
            <a:off x="849548" y="1186512"/>
            <a:ext cx="9991123" cy="923330"/>
          </a:xfrm>
          <a:prstGeom prst="rect">
            <a:avLst/>
          </a:prstGeom>
        </p:spPr>
        <p:txBody>
          <a:bodyPr wrap="square">
            <a:spAutoFit/>
          </a:bodyPr>
          <a:lstStyle/>
          <a:p>
            <a:r>
              <a:rPr lang="en-US" dirty="0">
                <a:solidFill>
                  <a:srgbClr val="00B0F0"/>
                </a:solidFill>
              </a:rPr>
              <a:t>LKIF and FRO ontology classes hold the details of the Rulemaking use case. The diagram shows instance at the left and their classes, (rdf:type property) to the right. CFR Title 17, Rule and Regulations, Investment Adviser Act holds the actual text.</a:t>
            </a:r>
          </a:p>
        </p:txBody>
      </p:sp>
    </p:spTree>
    <p:extLst>
      <p:ext uri="{BB962C8B-B14F-4D97-AF65-F5344CB8AC3E}">
        <p14:creationId xmlns:p14="http://schemas.microsoft.com/office/powerpoint/2010/main" val="2486421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paragraph object properties.</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4" name="Rectangle 3"/>
          <p:cNvSpPr/>
          <p:nvPr/>
        </p:nvSpPr>
        <p:spPr>
          <a:xfrm>
            <a:off x="849548" y="1186512"/>
            <a:ext cx="10693775" cy="615553"/>
          </a:xfrm>
          <a:prstGeom prst="rect">
            <a:avLst/>
          </a:prstGeom>
        </p:spPr>
        <p:txBody>
          <a:bodyPr wrap="square">
            <a:spAutoFit/>
          </a:bodyPr>
          <a:lstStyle/>
          <a:p>
            <a:r>
              <a:rPr lang="en-US" dirty="0">
                <a:solidFill>
                  <a:srgbClr val="00B0F0"/>
                </a:solidFill>
              </a:rPr>
              <a:t>The main object properties linking FRO USC instances are fro-leg-ref:divides and fro-leg-ref:refers_to.</a:t>
            </a:r>
          </a:p>
          <a:p>
            <a:r>
              <a:rPr lang="en-US" sz="1600" dirty="0"/>
              <a:t>The rule pattern is to query the composite:child structure and CONTRUCT the target.</a:t>
            </a:r>
          </a:p>
        </p:txBody>
      </p:sp>
      <p:sp>
        <p:nvSpPr>
          <p:cNvPr id="6" name="TextBox 5"/>
          <p:cNvSpPr txBox="1"/>
          <p:nvPr/>
        </p:nvSpPr>
        <p:spPr>
          <a:xfrm>
            <a:off x="849548" y="2014120"/>
            <a:ext cx="4312657" cy="1754326"/>
          </a:xfrm>
          <a:prstGeom prst="rect">
            <a:avLst/>
          </a:prstGeom>
          <a:noFill/>
        </p:spPr>
        <p:txBody>
          <a:bodyPr wrap="square" rtlCol="0">
            <a:spAutoFit/>
          </a:bodyPr>
          <a:lstStyle/>
          <a:p>
            <a:r>
              <a:rPr lang="en-US" sz="1200" dirty="0">
                <a:sym typeface="Wingdings" panose="05000000000000000000" pitchFamily="2" charset="2"/>
              </a:rPr>
              <a:t>The rule </a:t>
            </a:r>
            <a:r>
              <a:rPr lang="en-US" sz="1200" dirty="0">
                <a:solidFill>
                  <a:srgbClr val="7030A0"/>
                </a:solidFill>
                <a:sym typeface="Wingdings" panose="05000000000000000000" pitchFamily="2" charset="2"/>
              </a:rPr>
              <a:t>CONSTRUCT</a:t>
            </a:r>
            <a:r>
              <a:rPr lang="en-US" sz="1200" dirty="0">
                <a:sym typeface="Wingdings" panose="05000000000000000000" pitchFamily="2" charset="2"/>
              </a:rPr>
              <a:t> sets the divided by object property for the Section of the Paragraph.</a:t>
            </a:r>
          </a:p>
          <a:p>
            <a:endParaRPr lang="en-US" sz="1200" dirty="0"/>
          </a:p>
          <a:p>
            <a:r>
              <a:rPr lang="en-US" sz="1200" dirty="0"/>
              <a:t>The </a:t>
            </a:r>
            <a:r>
              <a:rPr lang="en-US" sz="1200" dirty="0">
                <a:solidFill>
                  <a:srgbClr val="7030A0"/>
                </a:solidFill>
              </a:rPr>
              <a:t>WHERE</a:t>
            </a:r>
            <a:r>
              <a:rPr lang="en-US" sz="1200" dirty="0"/>
              <a:t> clause joins (any) Subject with a child of </a:t>
            </a:r>
            <a:r>
              <a:rPr lang="en-US" sz="1200" b="1" dirty="0">
                <a:solidFill>
                  <a:srgbClr val="002060"/>
                </a:solidFill>
              </a:rPr>
              <a:t>?this</a:t>
            </a:r>
            <a:r>
              <a:rPr lang="en-US" sz="1200" dirty="0"/>
              <a:t>. We test the populated variable for being a uslm:section. (Remember that paragraphs can also occur under Subsections.)</a:t>
            </a:r>
          </a:p>
          <a:p>
            <a:endParaRPr lang="en-US" sz="1200" dirty="0"/>
          </a:p>
          <a:p>
            <a:r>
              <a:rPr lang="en-US" sz="1200" dirty="0"/>
              <a:t>Finally, we </a:t>
            </a:r>
            <a:r>
              <a:rPr lang="en-US" sz="1200" dirty="0">
                <a:solidFill>
                  <a:srgbClr val="7030A0"/>
                </a:solidFill>
              </a:rPr>
              <a:t>BIND</a:t>
            </a:r>
            <a:r>
              <a:rPr lang="en-US" sz="1200" dirty="0"/>
              <a:t> target section and paragraph using the mapping context.</a:t>
            </a:r>
          </a:p>
        </p:txBody>
      </p:sp>
      <p:sp>
        <p:nvSpPr>
          <p:cNvPr id="7" name="Rectangle 6"/>
          <p:cNvSpPr/>
          <p:nvPr/>
        </p:nvSpPr>
        <p:spPr>
          <a:xfrm>
            <a:off x="5343159" y="2011039"/>
            <a:ext cx="6278034" cy="1938992"/>
          </a:xfrm>
          <a:prstGeom prst="rect">
            <a:avLst/>
          </a:prstGeom>
        </p:spPr>
        <p:txBody>
          <a:bodyPr wrap="square">
            <a:spAutoFit/>
          </a:bodyPr>
          <a:lstStyle/>
          <a:p>
            <a:r>
              <a:rPr lang="en-US" sz="1000" dirty="0">
                <a:solidFill>
                  <a:srgbClr val="808080"/>
                </a:solidFill>
                <a:latin typeface="Courier New" panose="02070309020205020404" pitchFamily="49" charset="0"/>
                <a:cs typeface="Courier New" panose="02070309020205020404" pitchFamily="49" charset="0"/>
              </a:rPr>
              <a:t># set paragraph divides (Section)</a:t>
            </a:r>
          </a:p>
          <a:p>
            <a:r>
              <a:rPr lang="en-US" sz="1000" b="1" dirty="0">
                <a:solidFill>
                  <a:srgbClr val="800080"/>
                </a:solidFill>
                <a:latin typeface="Courier New" panose="02070309020205020404" pitchFamily="49" charset="0"/>
                <a:cs typeface="Courier New" panose="02070309020205020404" pitchFamily="49" charset="0"/>
              </a:rPr>
              <a:t>CONSTRUCT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?targetSection fro-leg-ref:divided_by ?targetPara .</a:t>
            </a:r>
          </a:p>
          <a:p>
            <a:r>
              <a:rPr lang="en-US" sz="1000" dirty="0">
                <a:latin typeface="Courier New" panose="02070309020205020404" pitchFamily="49" charset="0"/>
                <a:cs typeface="Courier New" panose="02070309020205020404" pitchFamily="49" charset="0"/>
              </a:rPr>
              <a:t>}</a:t>
            </a:r>
          </a:p>
          <a:p>
            <a:r>
              <a:rPr lang="en-US" sz="1000" b="1" dirty="0">
                <a:solidFill>
                  <a:srgbClr val="800080"/>
                </a:solidFill>
                <a:latin typeface="Courier New" panose="02070309020205020404" pitchFamily="49" charset="0"/>
                <a:cs typeface="Courier New" panose="02070309020205020404" pitchFamily="49" charset="0"/>
              </a:rPr>
              <a:t>WHERE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?section composite:child </a:t>
            </a:r>
            <a:r>
              <a:rPr lang="en-US" sz="1000" b="1" dirty="0">
                <a:solidFill>
                  <a:srgbClr val="000080"/>
                </a:solidFill>
                <a:latin typeface="Courier New" panose="02070309020205020404" pitchFamily="49" charset="0"/>
                <a:cs typeface="Courier New" panose="02070309020205020404" pitchFamily="49" charset="0"/>
              </a:rPr>
              <a:t>?this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?section a uslm:section .</a:t>
            </a:r>
          </a:p>
          <a:p>
            <a:r>
              <a:rPr lang="en-US" sz="1000" b="1" dirty="0">
                <a:solidFill>
                  <a:srgbClr val="800080"/>
                </a:solidFill>
                <a:latin typeface="Courier New" panose="02070309020205020404" pitchFamily="49" charset="0"/>
                <a:cs typeface="Courier New" panose="02070309020205020404" pitchFamily="49" charset="0"/>
              </a:rPr>
              <a:t>   BIND (spinmap:targetResource(</a:t>
            </a:r>
            <a:r>
              <a:rPr lang="en-US" sz="1000" b="1" dirty="0">
                <a:solidFill>
                  <a:srgbClr val="000080"/>
                </a:solidFill>
                <a:latin typeface="Courier New" panose="02070309020205020404" pitchFamily="49" charset="0"/>
                <a:cs typeface="Courier New" panose="02070309020205020404" pitchFamily="49" charset="0"/>
              </a:rPr>
              <a:t>?section, usc-15-2D-spin:chapeau-USC_Chapeau)</a:t>
            </a:r>
          </a:p>
          <a:p>
            <a:r>
              <a:rPr lang="en-US" sz="1000" b="1" dirty="0">
                <a:solidFill>
                  <a:srgbClr val="000080"/>
                </a:solidFill>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AS </a:t>
            </a:r>
            <a:r>
              <a:rPr lang="en-US" sz="1000" b="1" dirty="0">
                <a:solidFill>
                  <a:srgbClr val="000080"/>
                </a:solidFill>
                <a:latin typeface="Courier New" panose="02070309020205020404" pitchFamily="49" charset="0"/>
                <a:cs typeface="Courier New" panose="02070309020205020404" pitchFamily="49" charset="0"/>
              </a:rPr>
              <a:t>?targetSection) .</a:t>
            </a:r>
          </a:p>
          <a:p>
            <a:r>
              <a:rPr lang="en-US" sz="1000" dirty="0">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BIND (spinmap:targetResource(</a:t>
            </a:r>
            <a:r>
              <a:rPr lang="en-US" sz="1000" b="1" dirty="0">
                <a:solidFill>
                  <a:srgbClr val="000080"/>
                </a:solidFill>
                <a:latin typeface="Courier New" panose="02070309020205020404" pitchFamily="49" charset="0"/>
                <a:cs typeface="Courier New" panose="02070309020205020404" pitchFamily="49" charset="0"/>
              </a:rPr>
              <a:t>?this, usc-15-2D-spin:paragraph-USC_Paragraph) 		        </a:t>
            </a:r>
            <a:r>
              <a:rPr lang="en-US" sz="1000" b="1" dirty="0">
                <a:solidFill>
                  <a:srgbClr val="800080"/>
                </a:solidFill>
                <a:latin typeface="Courier New" panose="02070309020205020404" pitchFamily="49" charset="0"/>
                <a:cs typeface="Courier New" panose="02070309020205020404" pitchFamily="49" charset="0"/>
              </a:rPr>
              <a:t>AS </a:t>
            </a:r>
            <a:r>
              <a:rPr lang="en-US" sz="1000" b="1" dirty="0">
                <a:solidFill>
                  <a:srgbClr val="000080"/>
                </a:solidFill>
                <a:latin typeface="Courier New" panose="02070309020205020404" pitchFamily="49" charset="0"/>
                <a:cs typeface="Courier New" panose="02070309020205020404" pitchFamily="49" charset="0"/>
              </a:rPr>
              <a:t>?targetPara) .</a:t>
            </a:r>
          </a:p>
          <a:p>
            <a:r>
              <a:rPr lang="en-US" sz="1000" dirty="0">
                <a:latin typeface="Courier New" panose="02070309020205020404" pitchFamily="49" charset="0"/>
                <a:cs typeface="Courier New" panose="02070309020205020404" pitchFamily="49" charset="0"/>
              </a:rPr>
              <a:t>}</a:t>
            </a:r>
          </a:p>
        </p:txBody>
      </p:sp>
      <p:sp>
        <p:nvSpPr>
          <p:cNvPr id="8" name="Rectangle 7"/>
          <p:cNvSpPr/>
          <p:nvPr/>
        </p:nvSpPr>
        <p:spPr>
          <a:xfrm>
            <a:off x="5343159" y="4211489"/>
            <a:ext cx="6096000" cy="1938992"/>
          </a:xfrm>
          <a:prstGeom prst="rect">
            <a:avLst/>
          </a:prstGeom>
        </p:spPr>
        <p:txBody>
          <a:bodyPr>
            <a:spAutoFit/>
          </a:bodyPr>
          <a:lstStyle/>
          <a:p>
            <a:r>
              <a:rPr lang="en-US" sz="1000" dirty="0">
                <a:solidFill>
                  <a:srgbClr val="808080"/>
                </a:solidFill>
                <a:latin typeface="Courier New" panose="02070309020205020404" pitchFamily="49" charset="0"/>
                <a:cs typeface="Courier New" panose="02070309020205020404" pitchFamily="49" charset="0"/>
              </a:rPr>
              <a:t># set reference to Chapeau</a:t>
            </a:r>
          </a:p>
          <a:p>
            <a:r>
              <a:rPr lang="en-US" sz="1000" b="1" dirty="0">
                <a:solidFill>
                  <a:srgbClr val="800080"/>
                </a:solidFill>
                <a:latin typeface="Courier New" panose="02070309020205020404" pitchFamily="49" charset="0"/>
                <a:cs typeface="Courier New" panose="02070309020205020404" pitchFamily="49" charset="0"/>
              </a:rPr>
              <a:t>CONSTRUCT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?targetPara fro-usc:refers_toChapeau ?targetChapeau .</a:t>
            </a:r>
          </a:p>
          <a:p>
            <a:r>
              <a:rPr lang="en-US" sz="1000" dirty="0">
                <a:latin typeface="Courier New" panose="02070309020205020404" pitchFamily="49" charset="0"/>
                <a:cs typeface="Courier New" panose="02070309020205020404" pitchFamily="49" charset="0"/>
              </a:rPr>
              <a:t>}</a:t>
            </a:r>
          </a:p>
          <a:p>
            <a:r>
              <a:rPr lang="en-US" sz="1000" b="1" dirty="0">
                <a:solidFill>
                  <a:srgbClr val="800080"/>
                </a:solidFill>
                <a:latin typeface="Courier New" panose="02070309020205020404" pitchFamily="49" charset="0"/>
                <a:cs typeface="Courier New" panose="02070309020205020404" pitchFamily="49" charset="0"/>
              </a:rPr>
              <a:t>WHERE {</a:t>
            </a:r>
          </a:p>
          <a:p>
            <a:r>
              <a:rPr lang="en-US" sz="1000" dirty="0">
                <a:latin typeface="Courier New" panose="02070309020205020404" pitchFamily="49" charset="0"/>
                <a:cs typeface="Courier New" panose="02070309020205020404" pitchFamily="49" charset="0"/>
              </a:rPr>
              <a:t>    </a:t>
            </a:r>
            <a:r>
              <a:rPr lang="en-US" sz="1000" b="1" dirty="0">
                <a:solidFill>
                  <a:srgbClr val="000080"/>
                </a:solidFill>
                <a:latin typeface="Courier New" panose="02070309020205020404" pitchFamily="49" charset="0"/>
                <a:cs typeface="Courier New" panose="02070309020205020404" pitchFamily="49" charset="0"/>
              </a:rPr>
              <a:t>?this composite:child ?chapeau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?chapeau a uslm:chapeau .</a:t>
            </a:r>
          </a:p>
          <a:p>
            <a:r>
              <a:rPr lang="en-US" sz="1000" dirty="0">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BIND (spinmap:targetResource(</a:t>
            </a:r>
            <a:r>
              <a:rPr lang="en-US" sz="1000" b="1" dirty="0">
                <a:solidFill>
                  <a:srgbClr val="000080"/>
                </a:solidFill>
                <a:latin typeface="Courier New" panose="02070309020205020404" pitchFamily="49" charset="0"/>
                <a:cs typeface="Courier New" panose="02070309020205020404" pitchFamily="49" charset="0"/>
              </a:rPr>
              <a:t>?chapeau, usc-15-2D-spin:chapeau-USC_Chapeau) </a:t>
            </a:r>
            <a:r>
              <a:rPr lang="en-US" sz="1000" b="1" dirty="0">
                <a:solidFill>
                  <a:srgbClr val="800080"/>
                </a:solidFill>
                <a:latin typeface="Courier New" panose="02070309020205020404" pitchFamily="49" charset="0"/>
                <a:cs typeface="Courier New" panose="02070309020205020404" pitchFamily="49" charset="0"/>
              </a:rPr>
              <a:t>AS </a:t>
            </a:r>
            <a:r>
              <a:rPr lang="en-US" sz="1000" b="1" dirty="0">
                <a:solidFill>
                  <a:srgbClr val="000080"/>
                </a:solidFill>
                <a:latin typeface="Courier New" panose="02070309020205020404" pitchFamily="49" charset="0"/>
                <a:cs typeface="Courier New" panose="02070309020205020404" pitchFamily="49" charset="0"/>
              </a:rPr>
              <a:t>?targetChapeau) .</a:t>
            </a:r>
          </a:p>
          <a:p>
            <a:r>
              <a:rPr lang="en-US" sz="1000" dirty="0">
                <a:latin typeface="Courier New" panose="02070309020205020404" pitchFamily="49" charset="0"/>
                <a:cs typeface="Courier New" panose="02070309020205020404" pitchFamily="49" charset="0"/>
              </a:rPr>
              <a:t>    </a:t>
            </a:r>
            <a:r>
              <a:rPr lang="en-US" sz="1000" b="1" dirty="0">
                <a:solidFill>
                  <a:srgbClr val="800080"/>
                </a:solidFill>
                <a:latin typeface="Courier New" panose="02070309020205020404" pitchFamily="49" charset="0"/>
                <a:cs typeface="Courier New" panose="02070309020205020404" pitchFamily="49" charset="0"/>
              </a:rPr>
              <a:t>BIND (spinmap:targetResource(</a:t>
            </a:r>
            <a:r>
              <a:rPr lang="en-US" sz="1000" b="1" dirty="0">
                <a:solidFill>
                  <a:srgbClr val="000080"/>
                </a:solidFill>
                <a:latin typeface="Courier New" panose="02070309020205020404" pitchFamily="49" charset="0"/>
                <a:cs typeface="Courier New" panose="02070309020205020404" pitchFamily="49" charset="0"/>
              </a:rPr>
              <a:t>?this, usc-15-2D-spin:paragraph-USC_Paragraph) </a:t>
            </a:r>
            <a:r>
              <a:rPr lang="en-US" sz="1000" b="1" dirty="0">
                <a:solidFill>
                  <a:srgbClr val="800080"/>
                </a:solidFill>
                <a:latin typeface="Courier New" panose="02070309020205020404" pitchFamily="49" charset="0"/>
                <a:cs typeface="Courier New" panose="02070309020205020404" pitchFamily="49" charset="0"/>
              </a:rPr>
              <a:t>AS </a:t>
            </a:r>
            <a:r>
              <a:rPr lang="en-US" sz="1000" b="1" dirty="0">
                <a:solidFill>
                  <a:srgbClr val="000080"/>
                </a:solidFill>
                <a:latin typeface="Courier New" panose="02070309020205020404" pitchFamily="49" charset="0"/>
                <a:cs typeface="Courier New" panose="02070309020205020404" pitchFamily="49" charset="0"/>
              </a:rPr>
              <a:t>?targetPara) .</a:t>
            </a:r>
          </a:p>
          <a:p>
            <a:r>
              <a:rPr lang="en-US" sz="1000" dirty="0">
                <a:latin typeface="Courier New" panose="02070309020205020404" pitchFamily="49" charset="0"/>
                <a:cs typeface="Courier New" panose="02070309020205020404" pitchFamily="49" charset="0"/>
              </a:rPr>
              <a:t>}</a:t>
            </a:r>
          </a:p>
        </p:txBody>
      </p:sp>
      <p:sp>
        <p:nvSpPr>
          <p:cNvPr id="9" name="TextBox 8"/>
          <p:cNvSpPr txBox="1"/>
          <p:nvPr/>
        </p:nvSpPr>
        <p:spPr>
          <a:xfrm>
            <a:off x="849548" y="4211489"/>
            <a:ext cx="4312657" cy="2123658"/>
          </a:xfrm>
          <a:prstGeom prst="rect">
            <a:avLst/>
          </a:prstGeom>
          <a:noFill/>
        </p:spPr>
        <p:txBody>
          <a:bodyPr wrap="square" rtlCol="0">
            <a:spAutoFit/>
          </a:bodyPr>
          <a:lstStyle/>
          <a:p>
            <a:r>
              <a:rPr lang="en-US" sz="1200" dirty="0">
                <a:sym typeface="Wingdings" panose="05000000000000000000" pitchFamily="2" charset="2"/>
              </a:rPr>
              <a:t>The second example follows the same pattern. We want check, if the paragraph has a chapeau and set it. </a:t>
            </a:r>
          </a:p>
          <a:p>
            <a:endParaRPr lang="en-US" sz="1200" dirty="0">
              <a:sym typeface="Wingdings" panose="05000000000000000000" pitchFamily="2" charset="2"/>
            </a:endParaRPr>
          </a:p>
          <a:p>
            <a:r>
              <a:rPr lang="en-US" sz="1200" dirty="0">
                <a:sym typeface="Wingdings" panose="05000000000000000000" pitchFamily="2" charset="2"/>
              </a:rPr>
              <a:t>The CONSTRUCT sets the refers to Chapeau object property for the paragraph. (if it has a chapeau).</a:t>
            </a:r>
          </a:p>
          <a:p>
            <a:endParaRPr lang="en-US" sz="1200" dirty="0">
              <a:sym typeface="Wingdings" panose="05000000000000000000" pitchFamily="2" charset="2"/>
            </a:endParaRPr>
          </a:p>
          <a:p>
            <a:r>
              <a:rPr lang="en-US" sz="1200" dirty="0">
                <a:sym typeface="Wingdings" panose="05000000000000000000" pitchFamily="2" charset="2"/>
              </a:rPr>
              <a:t>The WHERE clause joins composite:child of the paragraph, </a:t>
            </a:r>
            <a:r>
              <a:rPr lang="en-US" sz="1200" b="1" dirty="0">
                <a:solidFill>
                  <a:srgbClr val="002060"/>
                </a:solidFill>
                <a:sym typeface="Wingdings" panose="05000000000000000000" pitchFamily="2" charset="2"/>
              </a:rPr>
              <a:t>?this</a:t>
            </a:r>
            <a:r>
              <a:rPr lang="en-US" sz="1200" dirty="0">
                <a:sym typeface="Wingdings" panose="05000000000000000000" pitchFamily="2" charset="2"/>
              </a:rPr>
              <a:t>. We test, if the child is a uslm:chapeau and BIND target chapeau and paragraph via the mapping context.</a:t>
            </a:r>
          </a:p>
          <a:p>
            <a:endParaRPr lang="en-US" sz="1200" dirty="0">
              <a:sym typeface="Wingdings" panose="05000000000000000000" pitchFamily="2" charset="2"/>
            </a:endParaRPr>
          </a:p>
          <a:p>
            <a:endParaRPr lang="en-US" sz="1200" dirty="0"/>
          </a:p>
        </p:txBody>
      </p:sp>
    </p:spTree>
    <p:extLst>
      <p:ext uri="{BB962C8B-B14F-4D97-AF65-F5344CB8AC3E}">
        <p14:creationId xmlns:p14="http://schemas.microsoft.com/office/powerpoint/2010/main" val="1592122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USC Inferencing and validation</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482" y="1874520"/>
            <a:ext cx="7576630" cy="4322064"/>
          </a:xfrm>
          <a:prstGeom prst="rect">
            <a:avLst/>
          </a:prstGeom>
        </p:spPr>
      </p:pic>
      <p:sp>
        <p:nvSpPr>
          <p:cNvPr id="7" name="Rectangle 6"/>
          <p:cNvSpPr/>
          <p:nvPr/>
        </p:nvSpPr>
        <p:spPr>
          <a:xfrm>
            <a:off x="849548" y="1186512"/>
            <a:ext cx="10693775" cy="615553"/>
          </a:xfrm>
          <a:prstGeom prst="rect">
            <a:avLst/>
          </a:prstGeom>
        </p:spPr>
        <p:txBody>
          <a:bodyPr wrap="square">
            <a:spAutoFit/>
          </a:bodyPr>
          <a:lstStyle/>
          <a:p>
            <a:r>
              <a:rPr lang="en-US" dirty="0">
                <a:solidFill>
                  <a:srgbClr val="00B0F0"/>
                </a:solidFill>
              </a:rPr>
              <a:t>Running the inference engine to populates FRO USC following the same steps as explained for </a:t>
            </a:r>
            <a:r>
              <a:rPr lang="en-US" dirty="0">
                <a:solidFill>
                  <a:srgbClr val="00B0F0"/>
                </a:solidFill>
                <a:hlinkClick r:id="rId3" action="ppaction://hlinksldjump"/>
              </a:rPr>
              <a:t>CFR inferencing</a:t>
            </a:r>
            <a:r>
              <a:rPr lang="en-US" dirty="0">
                <a:solidFill>
                  <a:srgbClr val="00B0F0"/>
                </a:solidFill>
              </a:rPr>
              <a:t>.</a:t>
            </a:r>
          </a:p>
          <a:p>
            <a:r>
              <a:rPr lang="en-US" sz="1600" dirty="0"/>
              <a:t>The screenshot shows the class browser with number of instances and the list of inference triples, scrolled for our paragraph. </a:t>
            </a:r>
          </a:p>
        </p:txBody>
      </p:sp>
      <p:sp>
        <p:nvSpPr>
          <p:cNvPr id="8" name="TextBox 7"/>
          <p:cNvSpPr txBox="1"/>
          <p:nvPr/>
        </p:nvSpPr>
        <p:spPr>
          <a:xfrm>
            <a:off x="849548" y="1874520"/>
            <a:ext cx="2899492" cy="4339650"/>
          </a:xfrm>
          <a:prstGeom prst="rect">
            <a:avLst/>
          </a:prstGeom>
          <a:noFill/>
        </p:spPr>
        <p:txBody>
          <a:bodyPr wrap="square" rtlCol="0">
            <a:spAutoFit/>
          </a:bodyPr>
          <a:lstStyle/>
          <a:p>
            <a:r>
              <a:rPr lang="en-US" sz="1200" dirty="0">
                <a:sym typeface="Wingdings" panose="05000000000000000000" pitchFamily="2" charset="2"/>
              </a:rPr>
              <a:t>There are 1985 USC_Component instances. </a:t>
            </a:r>
          </a:p>
          <a:p>
            <a:endParaRPr lang="en-US" sz="1200" dirty="0">
              <a:sym typeface="Wingdings" panose="05000000000000000000" pitchFamily="2" charset="2"/>
            </a:endParaRPr>
          </a:p>
          <a:p>
            <a:r>
              <a:rPr lang="en-US" sz="1200" dirty="0">
                <a:sym typeface="Wingdings" panose="05000000000000000000" pitchFamily="2" charset="2"/>
              </a:rPr>
              <a:t>Initial validation follows the same steps as for FRO CFR:</a:t>
            </a:r>
          </a:p>
          <a:p>
            <a:pPr marL="228600" indent="-228600">
              <a:buFont typeface="+mj-lt"/>
              <a:buAutoNum type="arabicPeriod"/>
            </a:pPr>
            <a:r>
              <a:rPr lang="en-US" sz="1200" dirty="0">
                <a:sym typeface="Wingdings" panose="05000000000000000000" pitchFamily="2" charset="2"/>
              </a:rPr>
              <a:t>Compare instance counts to the USCUSLM data source ontology.</a:t>
            </a:r>
          </a:p>
          <a:p>
            <a:pPr marL="228600" indent="-228600">
              <a:buFont typeface="+mj-lt"/>
              <a:buAutoNum type="arabicPeriod"/>
            </a:pPr>
            <a:r>
              <a:rPr lang="en-US" sz="1200" dirty="0">
                <a:sym typeface="Wingdings" panose="05000000000000000000" pitchFamily="2" charset="2"/>
              </a:rPr>
              <a:t>Examine sample class instances in the Resource Form.</a:t>
            </a:r>
          </a:p>
          <a:p>
            <a:pPr marL="228600" indent="-228600">
              <a:buFont typeface="+mj-lt"/>
              <a:buAutoNum type="arabicPeriod"/>
            </a:pPr>
            <a:r>
              <a:rPr lang="en-US" sz="1200" dirty="0">
                <a:sym typeface="Wingdings" panose="05000000000000000000" pitchFamily="2" charset="2"/>
              </a:rPr>
              <a:t>Draw and explore the graph for the Private Fund Exception. </a:t>
            </a:r>
          </a:p>
          <a:p>
            <a:pPr marL="685800" lvl="1" indent="-228600">
              <a:buFont typeface="Arial" panose="020B0604020202020204" pitchFamily="34" charset="0"/>
              <a:buChar char="•"/>
            </a:pPr>
            <a:r>
              <a:rPr lang="en-US" sz="1200" dirty="0">
                <a:sym typeface="Wingdings" panose="05000000000000000000" pitchFamily="2" charset="2"/>
              </a:rPr>
              <a:t>Follow the hierarchy up to section and chapter.</a:t>
            </a:r>
          </a:p>
          <a:p>
            <a:pPr marL="685800" lvl="1" indent="-228600">
              <a:buFont typeface="Arial" panose="020B0604020202020204" pitchFamily="34" charset="0"/>
              <a:buChar char="•"/>
            </a:pPr>
            <a:r>
              <a:rPr lang="en-US" sz="1200" dirty="0">
                <a:sym typeface="Wingdings" panose="05000000000000000000" pitchFamily="2" charset="2"/>
              </a:rPr>
              <a:t>Expand chapeau and notes associated with the level elements.</a:t>
            </a:r>
          </a:p>
          <a:p>
            <a:r>
              <a:rPr lang="en-US" sz="1200" dirty="0">
                <a:sym typeface="Wingdings" panose="05000000000000000000" pitchFamily="2" charset="2"/>
              </a:rPr>
              <a:t>As for CFR we make the triples persistent in the target ontology file. The file is available on the FinRegOnt website:</a:t>
            </a:r>
          </a:p>
          <a:p>
            <a:r>
              <a:rPr lang="en-US" sz="1200" dirty="0">
                <a:sym typeface="Wingdings" panose="05000000000000000000" pitchFamily="2" charset="2"/>
                <a:hlinkClick r:id="rId4"/>
              </a:rPr>
              <a:t>FRO_USC_Title_15_Chapter_2D.ttl</a:t>
            </a:r>
            <a:endParaRPr lang="en-US" sz="1200" dirty="0">
              <a:sym typeface="Wingdings" panose="05000000000000000000" pitchFamily="2" charset="2"/>
            </a:endParaRPr>
          </a:p>
          <a:p>
            <a:endParaRPr lang="en-US" sz="1200" dirty="0">
              <a:sym typeface="Wingdings" panose="05000000000000000000" pitchFamily="2" charset="2"/>
            </a:endParaRPr>
          </a:p>
          <a:p>
            <a:r>
              <a:rPr lang="en-US" sz="1200" dirty="0">
                <a:sym typeface="Wingdings" panose="05000000000000000000" pitchFamily="2" charset="2"/>
              </a:rPr>
              <a:t>We won’t repeat these steps here, but rather drill deeper into data and metadata queries on the United States Code.</a:t>
            </a:r>
            <a:endParaRPr lang="en-US" sz="1200" dirty="0"/>
          </a:p>
        </p:txBody>
      </p:sp>
    </p:spTree>
    <p:extLst>
      <p:ext uri="{BB962C8B-B14F-4D97-AF65-F5344CB8AC3E}">
        <p14:creationId xmlns:p14="http://schemas.microsoft.com/office/powerpoint/2010/main" val="22782038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Code: “everything query”</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54" y="3017520"/>
            <a:ext cx="10737473" cy="3173079"/>
          </a:xfrm>
          <a:prstGeom prst="rect">
            <a:avLst/>
          </a:prstGeom>
        </p:spPr>
      </p:pic>
      <p:sp>
        <p:nvSpPr>
          <p:cNvPr id="8" name="Rectangle 7"/>
          <p:cNvSpPr/>
          <p:nvPr/>
        </p:nvSpPr>
        <p:spPr>
          <a:xfrm>
            <a:off x="849548" y="1186512"/>
            <a:ext cx="10693775" cy="369332"/>
          </a:xfrm>
          <a:prstGeom prst="rect">
            <a:avLst/>
          </a:prstGeom>
        </p:spPr>
        <p:txBody>
          <a:bodyPr wrap="square">
            <a:spAutoFit/>
          </a:bodyPr>
          <a:lstStyle/>
          <a:p>
            <a:r>
              <a:rPr lang="en-US" dirty="0">
                <a:solidFill>
                  <a:srgbClr val="00B0F0"/>
                </a:solidFill>
              </a:rPr>
              <a:t>The query SELECTs all USC instances and properties. This is to validate target population comprehensively.</a:t>
            </a:r>
          </a:p>
        </p:txBody>
      </p:sp>
      <p:sp>
        <p:nvSpPr>
          <p:cNvPr id="9" name="Rectangle 8"/>
          <p:cNvSpPr/>
          <p:nvPr/>
        </p:nvSpPr>
        <p:spPr>
          <a:xfrm>
            <a:off x="849254" y="1555844"/>
            <a:ext cx="4838314" cy="1384995"/>
          </a:xfrm>
          <a:prstGeom prst="rect">
            <a:avLst/>
          </a:prstGeom>
        </p:spPr>
        <p:txBody>
          <a:bodyPr wrap="square">
            <a:spAutoFit/>
          </a:bodyPr>
          <a:lstStyle/>
          <a:p>
            <a:r>
              <a:rPr lang="en-US" sz="1200" dirty="0"/>
              <a:t>The </a:t>
            </a:r>
            <a:r>
              <a:rPr lang="en-US" sz="1200" dirty="0">
                <a:hlinkClick r:id="rId3"/>
              </a:rPr>
              <a:t>SPARQL statement</a:t>
            </a:r>
            <a:r>
              <a:rPr lang="en-US" sz="1200" dirty="0"/>
              <a:t> is quite long (115 lines) and execution may take a few minutes. The screenshot is a zoom-out of the Excel result set (70 columns and 160,000 rows). We use the zoom-out to eyeball consistency. Any blank row should be investigated:</a:t>
            </a:r>
          </a:p>
          <a:p>
            <a:pPr marL="342900" indent="-342900">
              <a:buFont typeface="+mj-lt"/>
              <a:buAutoNum type="alphaLcParenR"/>
            </a:pPr>
            <a:r>
              <a:rPr lang="en-US" sz="1200" dirty="0"/>
              <a:t>There is a break in the population or the query</a:t>
            </a:r>
          </a:p>
          <a:p>
            <a:pPr marL="342900" indent="-342900">
              <a:buFont typeface="+mj-lt"/>
              <a:buAutoNum type="alphaLcParenR"/>
            </a:pPr>
            <a:r>
              <a:rPr lang="en-US" sz="1200" dirty="0"/>
              <a:t>There is a valid reason that the particular USC chapter doesn’t have the particular field(s).</a:t>
            </a:r>
          </a:p>
        </p:txBody>
      </p:sp>
      <p:sp>
        <p:nvSpPr>
          <p:cNvPr id="10" name="Rectangle 9"/>
          <p:cNvSpPr/>
          <p:nvPr/>
        </p:nvSpPr>
        <p:spPr>
          <a:xfrm>
            <a:off x="6537960" y="1555844"/>
            <a:ext cx="5048767" cy="1015663"/>
          </a:xfrm>
          <a:prstGeom prst="rect">
            <a:avLst/>
          </a:prstGeom>
        </p:spPr>
        <p:txBody>
          <a:bodyPr wrap="square">
            <a:spAutoFit/>
          </a:bodyPr>
          <a:lstStyle/>
          <a:p>
            <a:r>
              <a:rPr lang="en-US" sz="1200" dirty="0"/>
              <a:t>The website query directory contains various queries and result sets for CFR and USC chapters in Excel format. </a:t>
            </a:r>
            <a:r>
              <a:rPr lang="en-US" sz="1200" dirty="0">
                <a:hlinkClick r:id="rId4"/>
              </a:rPr>
              <a:t>http://finregont.com/fro/query/</a:t>
            </a:r>
            <a:r>
              <a:rPr lang="en-US" sz="1200" dirty="0"/>
              <a:t> </a:t>
            </a:r>
          </a:p>
          <a:p>
            <a:endParaRPr lang="en-US" sz="1200" dirty="0"/>
          </a:p>
          <a:p>
            <a:r>
              <a:rPr lang="en-US" sz="1200" dirty="0">
                <a:solidFill>
                  <a:srgbClr val="00B050"/>
                </a:solidFill>
              </a:rPr>
              <a:t>The following pages show sections of the “everything query” as standalone SELECTS and results sets.</a:t>
            </a:r>
          </a:p>
        </p:txBody>
      </p:sp>
    </p:spTree>
    <p:extLst>
      <p:ext uri="{BB962C8B-B14F-4D97-AF65-F5344CB8AC3E}">
        <p14:creationId xmlns:p14="http://schemas.microsoft.com/office/powerpoint/2010/main" val="2224989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USC query: Title to Subchapter</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graphicFrame>
        <p:nvGraphicFramePr>
          <p:cNvPr id="5" name="Table 4"/>
          <p:cNvGraphicFramePr>
            <a:graphicFrameLocks noGrp="1"/>
          </p:cNvGraphicFramePr>
          <p:nvPr>
            <p:extLst>
              <p:ext uri="{D42A27DB-BD31-4B8C-83A1-F6EECF244321}">
                <p14:modId xmlns:p14="http://schemas.microsoft.com/office/powerpoint/2010/main" val="2943298924"/>
              </p:ext>
            </p:extLst>
          </p:nvPr>
        </p:nvGraphicFramePr>
        <p:xfrm>
          <a:off x="794841" y="2913408"/>
          <a:ext cx="4446652" cy="3291840"/>
        </p:xfrm>
        <a:graphic>
          <a:graphicData uri="http://schemas.openxmlformats.org/drawingml/2006/table">
            <a:tbl>
              <a:tblPr>
                <a:tableStyleId>{5C22544A-7EE6-4342-B048-85BDC9FD1C3A}</a:tableStyleId>
              </a:tblPr>
              <a:tblGrid>
                <a:gridCol w="1649304">
                  <a:extLst>
                    <a:ext uri="{9D8B030D-6E8A-4147-A177-3AD203B41FA5}">
                      <a16:colId xmlns:a16="http://schemas.microsoft.com/office/drawing/2014/main" val="458643647"/>
                    </a:ext>
                  </a:extLst>
                </a:gridCol>
                <a:gridCol w="2797348">
                  <a:extLst>
                    <a:ext uri="{9D8B030D-6E8A-4147-A177-3AD203B41FA5}">
                      <a16:colId xmlns:a16="http://schemas.microsoft.com/office/drawing/2014/main" val="4267313731"/>
                    </a:ext>
                  </a:extLst>
                </a:gridCol>
              </a:tblGrid>
              <a:tr h="182880">
                <a:tc>
                  <a:txBody>
                    <a:bodyPr/>
                    <a:lstStyle/>
                    <a:p>
                      <a:pPr algn="l" fontAlgn="b"/>
                      <a:r>
                        <a:rPr lang="en-US" sz="1000" u="none" strike="noStrike" dirty="0">
                          <a:effectLst/>
                        </a:rPr>
                        <a:t>title_seq</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14097453"/>
                  </a:ext>
                </a:extLst>
              </a:tr>
              <a:tr h="182880">
                <a:tc>
                  <a:txBody>
                    <a:bodyPr/>
                    <a:lstStyle/>
                    <a:p>
                      <a:pPr algn="l" fontAlgn="b"/>
                      <a:r>
                        <a:rPr lang="en-US" sz="1000" u="none" strike="noStrike" dirty="0">
                          <a:effectLst/>
                        </a:rPr>
                        <a:t>title_ident</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/us/usc/t15</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44541184"/>
                  </a:ext>
                </a:extLst>
              </a:tr>
              <a:tr h="182880">
                <a:tc>
                  <a:txBody>
                    <a:bodyPr/>
                    <a:lstStyle/>
                    <a:p>
                      <a:pPr algn="l" fontAlgn="b"/>
                      <a:r>
                        <a:rPr lang="en-US" sz="1000" u="none" strike="noStrike" dirty="0">
                          <a:effectLst/>
                        </a:rPr>
                        <a:t>title_heading</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COMMERCE AND TRADE</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47538246"/>
                  </a:ext>
                </a:extLst>
              </a:tr>
              <a:tr h="182880">
                <a:tc>
                  <a:txBody>
                    <a:bodyPr/>
                    <a:lstStyle/>
                    <a:p>
                      <a:pPr algn="l" fontAlgn="b"/>
                      <a:r>
                        <a:rPr lang="en-US" sz="1000" u="none" strike="noStrike" dirty="0">
                          <a:effectLst/>
                        </a:rPr>
                        <a:t>title_number</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Title 15—</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64886098"/>
                  </a:ext>
                </a:extLst>
              </a:tr>
              <a:tr h="548640">
                <a:tc>
                  <a:txBody>
                    <a:bodyPr/>
                    <a:lstStyle/>
                    <a:p>
                      <a:pPr algn="l" fontAlgn="b"/>
                      <a:r>
                        <a:rPr lang="en-US" sz="1000" u="none" strike="noStrike" dirty="0">
                          <a:effectLst/>
                        </a:rPr>
                        <a:t>chapter</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&lt;http://finregont.com/fro/usc/FRO_USC_Title_15_Chapter_2D.ttl#idd039fe6a-0c74-11e6-aa53-e455a13f2ad9&gt;</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27131068"/>
                  </a:ext>
                </a:extLst>
              </a:tr>
              <a:tr h="182880">
                <a:tc>
                  <a:txBody>
                    <a:bodyPr/>
                    <a:lstStyle/>
                    <a:p>
                      <a:pPr algn="l" fontAlgn="b"/>
                      <a:r>
                        <a:rPr lang="en-US" sz="1000" u="none" strike="noStrike" dirty="0">
                          <a:effectLst/>
                        </a:rPr>
                        <a:t>chapter_seq</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85998777"/>
                  </a:ext>
                </a:extLst>
              </a:tr>
              <a:tr h="182880">
                <a:tc>
                  <a:txBody>
                    <a:bodyPr/>
                    <a:lstStyle/>
                    <a:p>
                      <a:pPr algn="l" fontAlgn="b"/>
                      <a:r>
                        <a:rPr lang="en-US" sz="1000" u="none" strike="noStrike" dirty="0">
                          <a:effectLst/>
                        </a:rPr>
                        <a:t>chapter_ident</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/us/usc/t15/ch2D</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2627420"/>
                  </a:ext>
                </a:extLst>
              </a:tr>
              <a:tr h="182880">
                <a:tc>
                  <a:txBody>
                    <a:bodyPr/>
                    <a:lstStyle/>
                    <a:p>
                      <a:pPr algn="l" fontAlgn="b"/>
                      <a:r>
                        <a:rPr lang="en-US" sz="1000" u="none" strike="noStrike" dirty="0">
                          <a:effectLst/>
                        </a:rPr>
                        <a:t>chapter_heading</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INVESTMENT COMPANIES AND ADVISERS</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3930116"/>
                  </a:ext>
                </a:extLst>
              </a:tr>
              <a:tr h="182880">
                <a:tc>
                  <a:txBody>
                    <a:bodyPr/>
                    <a:lstStyle/>
                    <a:p>
                      <a:pPr algn="l" fontAlgn="b"/>
                      <a:r>
                        <a:rPr lang="en-US" sz="1000" u="none" strike="noStrike" dirty="0">
                          <a:effectLst/>
                        </a:rPr>
                        <a:t>chapter_number</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CHAPTER 2D—</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68849400"/>
                  </a:ext>
                </a:extLst>
              </a:tr>
              <a:tr h="548640">
                <a:tc>
                  <a:txBody>
                    <a:bodyPr/>
                    <a:lstStyle/>
                    <a:p>
                      <a:pPr algn="l" fontAlgn="b"/>
                      <a:r>
                        <a:rPr lang="en-US" sz="1000" u="none" strike="noStrike" dirty="0">
                          <a:effectLst/>
                        </a:rPr>
                        <a:t>subchapter</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&lt;http://finregont.com/fro/usc/FRO_USC_Title_15_Chapter_2D.ttl#idd04f5b18-0c74-11e6-aa53-e455a13f2ad9&gt;</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8682344"/>
                  </a:ext>
                </a:extLst>
              </a:tr>
              <a:tr h="182880">
                <a:tc>
                  <a:txBody>
                    <a:bodyPr/>
                    <a:lstStyle/>
                    <a:p>
                      <a:pPr algn="l" fontAlgn="b"/>
                      <a:r>
                        <a:rPr lang="en-US" sz="1000" u="none" strike="noStrike" dirty="0">
                          <a:effectLst/>
                        </a:rPr>
                        <a:t>subchapter_seq</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75666929"/>
                  </a:ext>
                </a:extLst>
              </a:tr>
              <a:tr h="182880">
                <a:tc>
                  <a:txBody>
                    <a:bodyPr/>
                    <a:lstStyle/>
                    <a:p>
                      <a:pPr algn="l" fontAlgn="b"/>
                      <a:r>
                        <a:rPr lang="en-US" sz="1000" u="none" strike="noStrike" dirty="0">
                          <a:effectLst/>
                        </a:rPr>
                        <a:t>subchapter_ident</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/us/usc/t15/ch2D/schII</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5614286"/>
                  </a:ext>
                </a:extLst>
              </a:tr>
              <a:tr h="182880">
                <a:tc>
                  <a:txBody>
                    <a:bodyPr/>
                    <a:lstStyle/>
                    <a:p>
                      <a:pPr algn="l" fontAlgn="b"/>
                      <a:r>
                        <a:rPr lang="en-US" sz="1000" u="none" strike="noStrike" dirty="0">
                          <a:effectLst/>
                        </a:rPr>
                        <a:t>subchapter_heading</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INVESTMENT ADVISERS</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0465981"/>
                  </a:ext>
                </a:extLst>
              </a:tr>
              <a:tr h="182880">
                <a:tc>
                  <a:txBody>
                    <a:bodyPr/>
                    <a:lstStyle/>
                    <a:p>
                      <a:pPr algn="l" fontAlgn="b"/>
                      <a:r>
                        <a:rPr lang="en-US" sz="1000" u="none" strike="noStrike" dirty="0">
                          <a:effectLst/>
                        </a:rPr>
                        <a:t>subchapter_number</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SUBCHAPTER II—</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54540318"/>
                  </a:ext>
                </a:extLst>
              </a:tr>
            </a:tbl>
          </a:graphicData>
        </a:graphic>
      </p:graphicFrame>
      <p:sp>
        <p:nvSpPr>
          <p:cNvPr id="6" name="Rectangle 5"/>
          <p:cNvSpPr/>
          <p:nvPr/>
        </p:nvSpPr>
        <p:spPr>
          <a:xfrm>
            <a:off x="794841" y="1279525"/>
            <a:ext cx="4548318" cy="1569660"/>
          </a:xfrm>
          <a:prstGeom prst="rect">
            <a:avLst/>
          </a:prstGeom>
        </p:spPr>
        <p:txBody>
          <a:bodyPr wrap="square">
            <a:spAutoFit/>
          </a:bodyPr>
          <a:lstStyle/>
          <a:p>
            <a:r>
              <a:rPr lang="en-US" dirty="0">
                <a:solidFill>
                  <a:srgbClr val="00B0F0"/>
                </a:solidFill>
              </a:rPr>
              <a:t>The query SELECTs all USC instances and properties. We show the SPARQL and samples of the result set.</a:t>
            </a:r>
          </a:p>
          <a:p>
            <a:r>
              <a:rPr lang="en-US" sz="1400" dirty="0"/>
              <a:t>The </a:t>
            </a:r>
            <a:r>
              <a:rPr lang="en-US" sz="1400" dirty="0">
                <a:solidFill>
                  <a:srgbClr val="7030A0"/>
                </a:solidFill>
              </a:rPr>
              <a:t>WHERE</a:t>
            </a:r>
            <a:r>
              <a:rPr lang="en-US" sz="1400" dirty="0"/>
              <a:t> clause for title and chapter is straightforward.  The </a:t>
            </a:r>
            <a:r>
              <a:rPr lang="en-US" sz="1400" dirty="0">
                <a:solidFill>
                  <a:srgbClr val="7030A0"/>
                </a:solidFill>
              </a:rPr>
              <a:t>OPTIONAL</a:t>
            </a:r>
            <a:r>
              <a:rPr lang="en-US" sz="1400" dirty="0"/>
              <a:t> ensures that ?subchapter is bound, dividing either chapter or subchapter. </a:t>
            </a:r>
          </a:p>
        </p:txBody>
      </p:sp>
      <p:sp>
        <p:nvSpPr>
          <p:cNvPr id="7" name="Rectangle 6"/>
          <p:cNvSpPr/>
          <p:nvPr/>
        </p:nvSpPr>
        <p:spPr>
          <a:xfrm>
            <a:off x="5417209" y="1279525"/>
            <a:ext cx="6096000" cy="5016758"/>
          </a:xfrm>
          <a:prstGeom prst="rect">
            <a:avLst/>
          </a:prstGeom>
        </p:spPr>
        <p:txBody>
          <a:bodyPr>
            <a:spAutoFit/>
          </a:bodyPr>
          <a:lstStyle/>
          <a:p>
            <a:r>
              <a:rPr lang="en-US" sz="1000" dirty="0">
                <a:solidFill>
                  <a:srgbClr val="808080"/>
                </a:solidFill>
                <a:latin typeface="Courier New" panose="02070309020205020404" pitchFamily="49" charset="0"/>
                <a:cs typeface="Courier New" panose="02070309020205020404" pitchFamily="49" charset="0"/>
              </a:rPr>
              <a:t># USC query header information Title to Subchapter</a:t>
            </a:r>
          </a:p>
          <a:p>
            <a:r>
              <a:rPr lang="en-US" sz="1000" b="1" dirty="0">
                <a:solidFill>
                  <a:srgbClr val="800080"/>
                </a:solidFill>
                <a:latin typeface="Courier New" panose="02070309020205020404" pitchFamily="49" charset="0"/>
                <a:cs typeface="Courier New" panose="02070309020205020404" pitchFamily="49" charset="0"/>
              </a:rPr>
              <a:t>SELECT DISTINCT </a:t>
            </a:r>
            <a:r>
              <a:rPr lang="en-US" sz="1000" dirty="0">
                <a:solidFill>
                  <a:srgbClr val="000080"/>
                </a:solidFill>
                <a:latin typeface="Courier New" panose="02070309020205020404" pitchFamily="49" charset="0"/>
                <a:cs typeface="Courier New" panose="02070309020205020404" pitchFamily="49" charset="0"/>
              </a:rPr>
              <a:t>?title_seq ?title_ident ?title_heading ?title_number </a:t>
            </a:r>
          </a:p>
          <a:p>
            <a:r>
              <a:rPr lang="en-US" sz="1000" dirty="0">
                <a:solidFill>
                  <a:srgbClr val="000080"/>
                </a:solidFill>
                <a:latin typeface="Courier New" panose="02070309020205020404" pitchFamily="49" charset="0"/>
                <a:cs typeface="Courier New" panose="02070309020205020404" pitchFamily="49" charset="0"/>
              </a:rPr>
              <a:t>                ?chapter ?chapter_seq ?chapter_ident ?chapter_heading</a:t>
            </a:r>
          </a:p>
          <a:p>
            <a:r>
              <a:rPr lang="en-US" sz="1000" dirty="0">
                <a:solidFill>
                  <a:srgbClr val="000080"/>
                </a:solidFill>
                <a:latin typeface="Courier New" panose="02070309020205020404" pitchFamily="49" charset="0"/>
                <a:cs typeface="Courier New" panose="02070309020205020404" pitchFamily="49" charset="0"/>
              </a:rPr>
              <a:t>                ?chapter_number</a:t>
            </a:r>
          </a:p>
          <a:p>
            <a:r>
              <a:rPr lang="en-US" sz="1000" dirty="0">
                <a:solidFill>
                  <a:srgbClr val="000080"/>
                </a:solidFill>
                <a:latin typeface="Courier New" panose="02070309020205020404" pitchFamily="49" charset="0"/>
                <a:cs typeface="Courier New" panose="02070309020205020404" pitchFamily="49" charset="0"/>
              </a:rPr>
              <a:t>                ?subchapter ?subchapter_seq ?subchapter_ident</a:t>
            </a:r>
          </a:p>
          <a:p>
            <a:r>
              <a:rPr lang="en-US" sz="1000" dirty="0">
                <a:solidFill>
                  <a:srgbClr val="000080"/>
                </a:solidFill>
                <a:latin typeface="Courier New" panose="02070309020205020404" pitchFamily="49" charset="0"/>
                <a:cs typeface="Courier New" panose="02070309020205020404" pitchFamily="49" charset="0"/>
              </a:rPr>
              <a:t>                ?subchapter_heading ?subchapter_number</a:t>
            </a:r>
          </a:p>
          <a:p>
            <a:r>
              <a:rPr lang="en-US" sz="1000" b="1" dirty="0">
                <a:solidFill>
                  <a:srgbClr val="800080"/>
                </a:solidFill>
                <a:latin typeface="Courier New" panose="02070309020205020404" pitchFamily="49" charset="0"/>
                <a:cs typeface="Courier New" panose="02070309020205020404" pitchFamily="49" charset="0"/>
              </a:rPr>
              <a:t>WHERE {</a:t>
            </a:r>
          </a:p>
          <a:p>
            <a:r>
              <a:rPr lang="en-US" sz="1000" dirty="0">
                <a:solidFill>
                  <a:srgbClr val="808080"/>
                </a:solidFill>
                <a:latin typeface="Courier New" panose="02070309020205020404" pitchFamily="49" charset="0"/>
                <a:cs typeface="Courier New" panose="02070309020205020404" pitchFamily="49" charset="0"/>
              </a:rPr>
              <a:t># Title properties</a:t>
            </a:r>
          </a:p>
          <a:p>
            <a:r>
              <a:rPr lang="en-US" sz="1000" dirty="0">
                <a:solidFill>
                  <a:srgbClr val="000080"/>
                </a:solidFill>
                <a:latin typeface="Courier New" panose="02070309020205020404" pitchFamily="49" charset="0"/>
                <a:cs typeface="Courier New" panose="02070309020205020404" pitchFamily="49" charset="0"/>
              </a:rPr>
              <a:t>   ?title a fro-usc:USC_Title ;</a:t>
            </a:r>
          </a:p>
          <a:p>
            <a:r>
              <a:rPr lang="en-US" sz="1000" dirty="0">
                <a:latin typeface="Courier New" panose="02070309020205020404" pitchFamily="49" charset="0"/>
                <a:cs typeface="Courier New" panose="02070309020205020404" pitchFamily="49" charset="0"/>
              </a:rPr>
              <a:t>            fro-leg-ref:hasSequenceNumber </a:t>
            </a:r>
            <a:r>
              <a:rPr lang="en-US" sz="1000" dirty="0">
                <a:solidFill>
                  <a:srgbClr val="000080"/>
                </a:solidFill>
                <a:latin typeface="Courier New" panose="02070309020205020404" pitchFamily="49" charset="0"/>
                <a:cs typeface="Courier New" panose="02070309020205020404" pitchFamily="49" charset="0"/>
              </a:rPr>
              <a:t>?title_seq ;</a:t>
            </a:r>
          </a:p>
          <a:p>
            <a:r>
              <a:rPr lang="en-US" sz="1000" dirty="0">
                <a:latin typeface="Courier New" panose="02070309020205020404" pitchFamily="49" charset="0"/>
                <a:cs typeface="Courier New" panose="02070309020205020404" pitchFamily="49" charset="0"/>
              </a:rPr>
              <a:t>            fro-usc:hasIdentifierText </a:t>
            </a:r>
            <a:r>
              <a:rPr lang="en-US" sz="1000" dirty="0">
                <a:solidFill>
                  <a:srgbClr val="000080"/>
                </a:solidFill>
                <a:latin typeface="Courier New" panose="02070309020205020404" pitchFamily="49" charset="0"/>
                <a:cs typeface="Courier New" panose="02070309020205020404" pitchFamily="49" charset="0"/>
              </a:rPr>
              <a:t>?title_ident ;</a:t>
            </a:r>
          </a:p>
          <a:p>
            <a:r>
              <a:rPr lang="en-US" sz="1000" dirty="0">
                <a:latin typeface="Courier New" panose="02070309020205020404" pitchFamily="49" charset="0"/>
                <a:cs typeface="Courier New" panose="02070309020205020404" pitchFamily="49" charset="0"/>
              </a:rPr>
              <a:t>            fro-usc:hasHeading </a:t>
            </a:r>
            <a:r>
              <a:rPr lang="en-US" sz="1000" dirty="0">
                <a:solidFill>
                  <a:srgbClr val="000080"/>
                </a:solidFill>
                <a:latin typeface="Courier New" panose="02070309020205020404" pitchFamily="49" charset="0"/>
                <a:cs typeface="Courier New" panose="02070309020205020404" pitchFamily="49" charset="0"/>
              </a:rPr>
              <a:t>?title_heading ;</a:t>
            </a:r>
          </a:p>
          <a:p>
            <a:r>
              <a:rPr lang="en-US" sz="1000" dirty="0">
                <a:latin typeface="Courier New" panose="02070309020205020404" pitchFamily="49" charset="0"/>
                <a:cs typeface="Courier New" panose="02070309020205020404" pitchFamily="49" charset="0"/>
              </a:rPr>
              <a:t>            fro-usc:hasNumberText </a:t>
            </a:r>
            <a:r>
              <a:rPr lang="en-US" sz="1000" dirty="0">
                <a:solidFill>
                  <a:srgbClr val="000080"/>
                </a:solidFill>
                <a:latin typeface="Courier New" panose="02070309020205020404" pitchFamily="49" charset="0"/>
                <a:cs typeface="Courier New" panose="02070309020205020404" pitchFamily="49" charset="0"/>
              </a:rPr>
              <a:t>?title_number .</a:t>
            </a:r>
          </a:p>
          <a:p>
            <a:r>
              <a:rPr lang="en-US" sz="1000" dirty="0">
                <a:solidFill>
                  <a:srgbClr val="808080"/>
                </a:solidFill>
                <a:latin typeface="Courier New" panose="02070309020205020404" pitchFamily="49" charset="0"/>
                <a:cs typeface="Courier New" panose="02070309020205020404" pitchFamily="49" charset="0"/>
              </a:rPr>
              <a:t># Chapter properties</a:t>
            </a:r>
          </a:p>
          <a:p>
            <a:r>
              <a:rPr lang="en-US" sz="1000" dirty="0">
                <a:solidFill>
                  <a:srgbClr val="000080"/>
                </a:solidFill>
                <a:latin typeface="Courier New" panose="02070309020205020404" pitchFamily="49" charset="0"/>
                <a:cs typeface="Courier New" panose="02070309020205020404" pitchFamily="49" charset="0"/>
              </a:rPr>
              <a:t>   ?title fro-leg-ref:divided_by ?chapter .</a:t>
            </a:r>
          </a:p>
          <a:p>
            <a:r>
              <a:rPr lang="en-US" sz="1000" dirty="0">
                <a:solidFill>
                  <a:srgbClr val="000080"/>
                </a:solidFill>
                <a:latin typeface="Courier New" panose="02070309020205020404" pitchFamily="49" charset="0"/>
                <a:cs typeface="Courier New" panose="02070309020205020404" pitchFamily="49" charset="0"/>
              </a:rPr>
              <a:t>   ?chapter fro-leg-ref:hasSequenceNumber ?chapter_seq ;</a:t>
            </a:r>
          </a:p>
          <a:p>
            <a:r>
              <a:rPr lang="en-US" sz="1000" dirty="0">
                <a:latin typeface="Courier New" panose="02070309020205020404" pitchFamily="49" charset="0"/>
                <a:cs typeface="Courier New" panose="02070309020205020404" pitchFamily="49" charset="0"/>
              </a:rPr>
              <a:t>            fro-usc:hasIdentifierText </a:t>
            </a:r>
            <a:r>
              <a:rPr lang="en-US" sz="1000" dirty="0">
                <a:solidFill>
                  <a:srgbClr val="000080"/>
                </a:solidFill>
                <a:latin typeface="Courier New" panose="02070309020205020404" pitchFamily="49" charset="0"/>
                <a:cs typeface="Courier New" panose="02070309020205020404" pitchFamily="49" charset="0"/>
              </a:rPr>
              <a:t>?chapter_ident ;</a:t>
            </a:r>
          </a:p>
          <a:p>
            <a:r>
              <a:rPr lang="en-US" sz="1000" dirty="0">
                <a:latin typeface="Courier New" panose="02070309020205020404" pitchFamily="49" charset="0"/>
                <a:cs typeface="Courier New" panose="02070309020205020404" pitchFamily="49" charset="0"/>
              </a:rPr>
              <a:t>            fro-usc:hasHeading </a:t>
            </a:r>
            <a:r>
              <a:rPr lang="en-US" sz="1000" dirty="0">
                <a:solidFill>
                  <a:srgbClr val="000080"/>
                </a:solidFill>
                <a:latin typeface="Courier New" panose="02070309020205020404" pitchFamily="49" charset="0"/>
                <a:cs typeface="Courier New" panose="02070309020205020404" pitchFamily="49" charset="0"/>
              </a:rPr>
              <a:t>?chapter_heading ;</a:t>
            </a:r>
          </a:p>
          <a:p>
            <a:r>
              <a:rPr lang="en-US" sz="1000" dirty="0">
                <a:latin typeface="Courier New" panose="02070309020205020404" pitchFamily="49" charset="0"/>
                <a:cs typeface="Courier New" panose="02070309020205020404" pitchFamily="49" charset="0"/>
              </a:rPr>
              <a:t>            fro-usc:hasNumberText </a:t>
            </a:r>
            <a:r>
              <a:rPr lang="en-US" sz="1000" dirty="0">
                <a:solidFill>
                  <a:srgbClr val="000080"/>
                </a:solidFill>
                <a:latin typeface="Courier New" panose="02070309020205020404" pitchFamily="49" charset="0"/>
                <a:cs typeface="Courier New" panose="02070309020205020404" pitchFamily="49" charset="0"/>
              </a:rPr>
              <a:t>?chapter_number .</a:t>
            </a:r>
          </a:p>
          <a:p>
            <a:r>
              <a:rPr lang="en-US" sz="1000" dirty="0">
                <a:solidFill>
                  <a:srgbClr val="808080"/>
                </a:solidFill>
                <a:latin typeface="Courier New" panose="02070309020205020404" pitchFamily="49" charset="0"/>
                <a:cs typeface="Courier New" panose="02070309020205020404" pitchFamily="49" charset="0"/>
              </a:rPr>
              <a:t># Some Titles do not have a subchapter. The Sections are directly underneath the Chapter</a:t>
            </a:r>
          </a:p>
          <a:p>
            <a:r>
              <a:rPr lang="en-US" sz="1000" dirty="0">
                <a:solidFill>
                  <a:srgbClr val="808080"/>
                </a:solidFill>
                <a:latin typeface="Courier New" panose="02070309020205020404" pitchFamily="49" charset="0"/>
                <a:cs typeface="Courier New" panose="02070309020205020404" pitchFamily="49" charset="0"/>
              </a:rPr>
              <a:t># Subchapter properties</a:t>
            </a:r>
          </a:p>
          <a:p>
            <a:r>
              <a:rPr lang="en-US" sz="1000" b="1" dirty="0">
                <a:solidFill>
                  <a:srgbClr val="800080"/>
                </a:solidFill>
                <a:latin typeface="Courier New" panose="02070309020205020404" pitchFamily="49" charset="0"/>
                <a:cs typeface="Courier New" panose="02070309020205020404" pitchFamily="49" charset="0"/>
              </a:rPr>
              <a:t>   OPTIONAL {</a:t>
            </a:r>
          </a:p>
          <a:p>
            <a:r>
              <a:rPr lang="en-US" sz="1000" dirty="0">
                <a:solidFill>
                  <a:srgbClr val="000080"/>
                </a:solidFill>
                <a:latin typeface="Courier New" panose="02070309020205020404" pitchFamily="49" charset="0"/>
                <a:cs typeface="Courier New" panose="02070309020205020404" pitchFamily="49" charset="0"/>
              </a:rPr>
              <a:t>      ?chapter fro-leg-ref:divided_by ?subchapter .</a:t>
            </a:r>
          </a:p>
          <a:p>
            <a:r>
              <a:rPr lang="en-US" sz="1000" dirty="0">
                <a:solidFill>
                  <a:srgbClr val="000080"/>
                </a:solidFill>
                <a:latin typeface="Courier New" panose="02070309020205020404" pitchFamily="49" charset="0"/>
                <a:cs typeface="Courier New" panose="02070309020205020404" pitchFamily="49" charset="0"/>
              </a:rPr>
              <a:t>      ?subchapter a fro-usc:USC_Subchapter ;</a:t>
            </a:r>
          </a:p>
          <a:p>
            <a:r>
              <a:rPr lang="en-US" sz="1000" dirty="0">
                <a:solidFill>
                  <a:srgbClr val="000080"/>
                </a:solidFill>
                <a:latin typeface="Courier New" panose="02070309020205020404" pitchFamily="49" charset="0"/>
                <a:cs typeface="Courier New" panose="02070309020205020404" pitchFamily="49" charset="0"/>
              </a:rPr>
              <a:t>                    fro-leg-ref:hasSequenceNumber ?subchapter_seq ;</a:t>
            </a:r>
          </a:p>
          <a:p>
            <a:r>
              <a:rPr lang="en-US" sz="1000" dirty="0">
                <a:solidFill>
                  <a:srgbClr val="000080"/>
                </a:solidFill>
                <a:latin typeface="Courier New" panose="02070309020205020404" pitchFamily="49" charset="0"/>
                <a:cs typeface="Courier New" panose="02070309020205020404" pitchFamily="49" charset="0"/>
              </a:rPr>
              <a:t>                    fro-usc:hasIdentifierText ?subchapter_ident ;</a:t>
            </a:r>
          </a:p>
          <a:p>
            <a:r>
              <a:rPr lang="en-US" sz="1000" dirty="0">
                <a:solidFill>
                  <a:srgbClr val="000080"/>
                </a:solidFill>
                <a:latin typeface="Courier New" panose="02070309020205020404" pitchFamily="49" charset="0"/>
                <a:cs typeface="Courier New" panose="02070309020205020404" pitchFamily="49" charset="0"/>
              </a:rPr>
              <a:t>                    fro-usc:hasHeading ?subchapter_heading ;</a:t>
            </a:r>
          </a:p>
          <a:p>
            <a:r>
              <a:rPr lang="en-US" sz="1000" dirty="0">
                <a:solidFill>
                  <a:srgbClr val="000080"/>
                </a:solidFill>
                <a:latin typeface="Courier New" panose="02070309020205020404" pitchFamily="49" charset="0"/>
                <a:cs typeface="Courier New" panose="02070309020205020404" pitchFamily="49" charset="0"/>
              </a:rPr>
              <a:t>                    fro-usc:hasNumberText ?subchapter_number ;</a:t>
            </a:r>
          </a:p>
          <a:p>
            <a:r>
              <a:rPr lang="en-US" sz="1000" dirty="0">
                <a:solidFill>
                  <a:srgbClr val="000080"/>
                </a:solidFill>
                <a:latin typeface="Courier New" panose="02070309020205020404" pitchFamily="49" charset="0"/>
                <a:cs typeface="Courier New" panose="02070309020205020404" pitchFamily="49" charset="0"/>
              </a:rPr>
              <a:t>                    fro-leg-ref:divided_by ?section .</a:t>
            </a:r>
          </a:p>
          <a:p>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14575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USC query: Investment Advisers, Sections</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sp>
        <p:nvSpPr>
          <p:cNvPr id="14" name="Rectangle 13"/>
          <p:cNvSpPr/>
          <p:nvPr/>
        </p:nvSpPr>
        <p:spPr>
          <a:xfrm>
            <a:off x="794841" y="1206373"/>
            <a:ext cx="10045830" cy="369332"/>
          </a:xfrm>
          <a:prstGeom prst="rect">
            <a:avLst/>
          </a:prstGeom>
        </p:spPr>
        <p:txBody>
          <a:bodyPr wrap="square">
            <a:spAutoFit/>
          </a:bodyPr>
          <a:lstStyle/>
          <a:p>
            <a:r>
              <a:rPr lang="en-US" dirty="0">
                <a:solidFill>
                  <a:srgbClr val="00B0F0"/>
                </a:solidFill>
              </a:rPr>
              <a:t>The query SELECTs all Sections under Subchapter II – INVESTMENT ADVISERS </a:t>
            </a:r>
          </a:p>
        </p:txBody>
      </p:sp>
      <p:sp>
        <p:nvSpPr>
          <p:cNvPr id="10" name="Rectangle 9"/>
          <p:cNvSpPr/>
          <p:nvPr/>
        </p:nvSpPr>
        <p:spPr>
          <a:xfrm>
            <a:off x="6711696" y="3783456"/>
            <a:ext cx="4882896" cy="2554545"/>
          </a:xfrm>
          <a:prstGeom prst="rect">
            <a:avLst/>
          </a:prstGeom>
        </p:spPr>
        <p:txBody>
          <a:bodyPr wrap="square">
            <a:spAutoFit/>
          </a:bodyPr>
          <a:lstStyle/>
          <a:p>
            <a:r>
              <a:rPr lang="en-US" sz="1000" dirty="0">
                <a:solidFill>
                  <a:srgbClr val="808080"/>
                </a:solidFill>
                <a:latin typeface="Courier New" panose="02070309020205020404" pitchFamily="49" charset="0"/>
                <a:cs typeface="Courier New" panose="02070309020205020404" pitchFamily="49" charset="0"/>
              </a:rPr>
              <a:t># USC query INVESTMENT ADVISERS, Sections</a:t>
            </a:r>
          </a:p>
          <a:p>
            <a:r>
              <a:rPr lang="en-US" sz="1000" b="1" dirty="0">
                <a:solidFill>
                  <a:srgbClr val="800080"/>
                </a:solidFill>
                <a:latin typeface="Courier New" panose="02070309020205020404" pitchFamily="49" charset="0"/>
                <a:cs typeface="Courier New" panose="02070309020205020404" pitchFamily="49" charset="0"/>
              </a:rPr>
              <a:t>SELECT *</a:t>
            </a:r>
          </a:p>
          <a:p>
            <a:r>
              <a:rPr lang="en-US" sz="1000" b="1" dirty="0">
                <a:solidFill>
                  <a:srgbClr val="800080"/>
                </a:solidFill>
                <a:latin typeface="Courier New" panose="02070309020205020404" pitchFamily="49" charset="0"/>
                <a:cs typeface="Courier New" panose="02070309020205020404" pitchFamily="49" charset="0"/>
              </a:rPr>
              <a:t>WHERE {</a:t>
            </a:r>
          </a:p>
          <a:p>
            <a:r>
              <a:rPr lang="en-US" sz="1000" dirty="0">
                <a:solidFill>
                  <a:srgbClr val="000080"/>
                </a:solidFill>
                <a:latin typeface="Courier New" panose="02070309020205020404" pitchFamily="49" charset="0"/>
                <a:cs typeface="Courier New" panose="02070309020205020404" pitchFamily="49" charset="0"/>
              </a:rPr>
              <a:t>   ?subchapter a fro-usc:USC_Subchapter .</a:t>
            </a:r>
          </a:p>
          <a:p>
            <a:r>
              <a:rPr lang="en-US" sz="1000" dirty="0">
                <a:solidFill>
                  <a:srgbClr val="000080"/>
                </a:solidFill>
                <a:latin typeface="Courier New" panose="02070309020205020404" pitchFamily="49" charset="0"/>
                <a:cs typeface="Courier New" panose="02070309020205020404" pitchFamily="49" charset="0"/>
              </a:rPr>
              <a:t>   ?subchapter fro-usc:hasHeading "INVESTMENT ADVISERS" .</a:t>
            </a:r>
          </a:p>
          <a:p>
            <a:r>
              <a:rPr lang="en-US" sz="1000" dirty="0">
                <a:solidFill>
                  <a:srgbClr val="000080"/>
                </a:solidFill>
                <a:latin typeface="Courier New" panose="02070309020205020404" pitchFamily="49" charset="0"/>
                <a:cs typeface="Courier New" panose="02070309020205020404" pitchFamily="49" charset="0"/>
              </a:rPr>
              <a:t>   ?subchapter fro-usc:hasHeading ?subchapter_heading .</a:t>
            </a:r>
          </a:p>
          <a:p>
            <a:r>
              <a:rPr lang="en-US" sz="1000" dirty="0">
                <a:solidFill>
                  <a:srgbClr val="000080"/>
                </a:solidFill>
                <a:latin typeface="Courier New" panose="02070309020205020404" pitchFamily="49" charset="0"/>
                <a:cs typeface="Courier New" panose="02070309020205020404" pitchFamily="49" charset="0"/>
              </a:rPr>
              <a:t>   ?subchapter fro-leg-ref:divided_by ?section .</a:t>
            </a:r>
          </a:p>
          <a:p>
            <a:endParaRPr lang="en-US" sz="1000" dirty="0">
              <a:latin typeface="Courier New" panose="02070309020205020404" pitchFamily="49" charset="0"/>
              <a:cs typeface="Courier New" panose="02070309020205020404" pitchFamily="49" charset="0"/>
            </a:endParaRPr>
          </a:p>
          <a:p>
            <a:r>
              <a:rPr lang="en-US" sz="1000" dirty="0">
                <a:solidFill>
                  <a:srgbClr val="808080"/>
                </a:solidFill>
                <a:latin typeface="Courier New" panose="02070309020205020404" pitchFamily="49" charset="0"/>
                <a:cs typeface="Courier New" panose="02070309020205020404" pitchFamily="49" charset="0"/>
              </a:rPr>
              <a:t># Section properties</a:t>
            </a:r>
          </a:p>
          <a:p>
            <a:r>
              <a:rPr lang="en-US" sz="1000" dirty="0">
                <a:solidFill>
                  <a:srgbClr val="000080"/>
                </a:solidFill>
                <a:latin typeface="Courier New" panose="02070309020205020404" pitchFamily="49" charset="0"/>
                <a:cs typeface="Courier New" panose="02070309020205020404" pitchFamily="49" charset="0"/>
              </a:rPr>
              <a:t>   ?section a fro-usc:USC_Section ;</a:t>
            </a:r>
          </a:p>
          <a:p>
            <a:r>
              <a:rPr lang="en-US" sz="1000" dirty="0">
                <a:latin typeface="Courier New" panose="02070309020205020404" pitchFamily="49" charset="0"/>
                <a:cs typeface="Courier New" panose="02070309020205020404" pitchFamily="49" charset="0"/>
              </a:rPr>
              <a:t>            fro-leg-ref:hasSequenceNumber </a:t>
            </a:r>
            <a:r>
              <a:rPr lang="en-US" sz="1000" dirty="0">
                <a:solidFill>
                  <a:srgbClr val="000080"/>
                </a:solidFill>
                <a:latin typeface="Courier New" panose="02070309020205020404" pitchFamily="49" charset="0"/>
                <a:cs typeface="Courier New" panose="02070309020205020404" pitchFamily="49" charset="0"/>
              </a:rPr>
              <a:t>?section_seq ;</a:t>
            </a:r>
          </a:p>
          <a:p>
            <a:r>
              <a:rPr lang="en-US" sz="1000" dirty="0">
                <a:latin typeface="Courier New" panose="02070309020205020404" pitchFamily="49" charset="0"/>
                <a:cs typeface="Courier New" panose="02070309020205020404" pitchFamily="49" charset="0"/>
              </a:rPr>
              <a:t>            fro-usc:hasIdentifierText </a:t>
            </a:r>
            <a:r>
              <a:rPr lang="en-US" sz="1000" dirty="0">
                <a:solidFill>
                  <a:srgbClr val="000080"/>
                </a:solidFill>
                <a:latin typeface="Courier New" panose="02070309020205020404" pitchFamily="49" charset="0"/>
                <a:cs typeface="Courier New" panose="02070309020205020404" pitchFamily="49" charset="0"/>
              </a:rPr>
              <a:t>?section_ident ;</a:t>
            </a:r>
          </a:p>
          <a:p>
            <a:r>
              <a:rPr lang="en-US" sz="1000" dirty="0">
                <a:latin typeface="Courier New" panose="02070309020205020404" pitchFamily="49" charset="0"/>
                <a:cs typeface="Courier New" panose="02070309020205020404" pitchFamily="49" charset="0"/>
              </a:rPr>
              <a:t>            fro-usc:hasHeading </a:t>
            </a:r>
            <a:r>
              <a:rPr lang="en-US" sz="1000" dirty="0">
                <a:solidFill>
                  <a:srgbClr val="000080"/>
                </a:solidFill>
                <a:latin typeface="Courier New" panose="02070309020205020404" pitchFamily="49" charset="0"/>
                <a:cs typeface="Courier New" panose="02070309020205020404" pitchFamily="49" charset="0"/>
              </a:rPr>
              <a:t>?section_heading ;</a:t>
            </a:r>
          </a:p>
          <a:p>
            <a:r>
              <a:rPr lang="en-US" sz="1000" dirty="0">
                <a:latin typeface="Courier New" panose="02070309020205020404" pitchFamily="49" charset="0"/>
                <a:cs typeface="Courier New" panose="02070309020205020404" pitchFamily="49" charset="0"/>
              </a:rPr>
              <a:t>            fro-usc:hasNumberText </a:t>
            </a:r>
            <a:r>
              <a:rPr lang="en-US" sz="1000" dirty="0">
                <a:solidFill>
                  <a:srgbClr val="000080"/>
                </a:solidFill>
                <a:latin typeface="Courier New" panose="02070309020205020404" pitchFamily="49" charset="0"/>
                <a:cs typeface="Courier New" panose="02070309020205020404" pitchFamily="49" charset="0"/>
              </a:rPr>
              <a:t>?section_number .</a:t>
            </a:r>
          </a:p>
          <a:p>
            <a:r>
              <a:rPr lang="en-US" sz="1000" dirty="0">
                <a:latin typeface="Courier New" panose="02070309020205020404" pitchFamily="49" charset="0"/>
                <a:cs typeface="Courier New" panose="02070309020205020404" pitchFamily="49" charset="0"/>
              </a:rPr>
              <a:t>}</a:t>
            </a:r>
          </a:p>
          <a:p>
            <a:r>
              <a:rPr lang="en-US" sz="1000" b="1" dirty="0">
                <a:solidFill>
                  <a:srgbClr val="800080"/>
                </a:solidFill>
                <a:latin typeface="Courier New" panose="02070309020205020404" pitchFamily="49" charset="0"/>
                <a:cs typeface="Courier New" panose="02070309020205020404" pitchFamily="49" charset="0"/>
              </a:rPr>
              <a:t>ORDER BY </a:t>
            </a:r>
            <a:r>
              <a:rPr lang="en-US" sz="1000" b="1" dirty="0">
                <a:solidFill>
                  <a:srgbClr val="000080"/>
                </a:solidFill>
                <a:latin typeface="Courier New" panose="02070309020205020404" pitchFamily="49" charset="0"/>
                <a:cs typeface="Courier New" panose="02070309020205020404" pitchFamily="49" charset="0"/>
              </a:rPr>
              <a:t>?section_ident</a:t>
            </a:r>
            <a:endParaRPr lang="en-US" sz="1000" dirty="0">
              <a:latin typeface="Courier New" panose="02070309020205020404" pitchFamily="49" charset="0"/>
              <a:cs typeface="Courier New" panose="02070309020205020404" pitchFamily="49"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856456939"/>
              </p:ext>
            </p:extLst>
          </p:nvPr>
        </p:nvGraphicFramePr>
        <p:xfrm>
          <a:off x="897826" y="1639078"/>
          <a:ext cx="5182933" cy="4575185"/>
        </p:xfrm>
        <a:graphic>
          <a:graphicData uri="http://schemas.openxmlformats.org/drawingml/2006/table">
            <a:tbl>
              <a:tblPr>
                <a:tableStyleId>{5C22544A-7EE6-4342-B048-85BDC9FD1C3A}</a:tableStyleId>
              </a:tblPr>
              <a:tblGrid>
                <a:gridCol w="1062520">
                  <a:extLst>
                    <a:ext uri="{9D8B030D-6E8A-4147-A177-3AD203B41FA5}">
                      <a16:colId xmlns:a16="http://schemas.microsoft.com/office/drawing/2014/main" val="2459563120"/>
                    </a:ext>
                  </a:extLst>
                </a:gridCol>
                <a:gridCol w="3298027">
                  <a:extLst>
                    <a:ext uri="{9D8B030D-6E8A-4147-A177-3AD203B41FA5}">
                      <a16:colId xmlns:a16="http://schemas.microsoft.com/office/drawing/2014/main" val="3671535781"/>
                    </a:ext>
                  </a:extLst>
                </a:gridCol>
                <a:gridCol w="822386">
                  <a:extLst>
                    <a:ext uri="{9D8B030D-6E8A-4147-A177-3AD203B41FA5}">
                      <a16:colId xmlns:a16="http://schemas.microsoft.com/office/drawing/2014/main" val="3030021820"/>
                    </a:ext>
                  </a:extLst>
                </a:gridCol>
              </a:tblGrid>
              <a:tr h="157765">
                <a:tc>
                  <a:txBody>
                    <a:bodyPr/>
                    <a:lstStyle/>
                    <a:p>
                      <a:pPr algn="l" fontAlgn="b"/>
                      <a:r>
                        <a:rPr lang="en-US" sz="900" b="1" u="none" strike="noStrike" dirty="0">
                          <a:effectLst/>
                        </a:rPr>
                        <a:t>section_ident</a:t>
                      </a:r>
                      <a:endParaRPr lang="en-US" sz="900" b="1"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b="1" u="none" strike="noStrike" dirty="0">
                          <a:effectLst/>
                        </a:rPr>
                        <a:t>section_heading</a:t>
                      </a:r>
                      <a:endParaRPr lang="en-US" sz="900" b="1"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b="1" u="none" strike="noStrike" dirty="0">
                          <a:effectLst/>
                        </a:rPr>
                        <a:t>section_number</a:t>
                      </a:r>
                      <a:endParaRPr lang="en-US" sz="900" b="1"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2143115697"/>
                  </a:ext>
                </a:extLst>
              </a:tr>
              <a:tr h="157765">
                <a:tc>
                  <a:txBody>
                    <a:bodyPr/>
                    <a:lstStyle/>
                    <a:p>
                      <a:pPr algn="l" fontAlgn="b"/>
                      <a:r>
                        <a:rPr lang="en-US" sz="900" u="none" strike="noStrike" dirty="0">
                          <a:effectLst/>
                        </a:rPr>
                        <a:t>/us/usc/t15/s80b–1</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Findings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2995735097"/>
                  </a:ext>
                </a:extLst>
              </a:tr>
              <a:tr h="157765">
                <a:tc>
                  <a:txBody>
                    <a:bodyPr/>
                    <a:lstStyle/>
                    <a:p>
                      <a:pPr algn="l" fontAlgn="b"/>
                      <a:r>
                        <a:rPr lang="en-US" sz="900" u="none" strike="noStrike" dirty="0">
                          <a:effectLst/>
                        </a:rPr>
                        <a:t>/us/usc/t15/s80b–10</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Disclosure of information by Commission</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80b–10.</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753058052"/>
                  </a:ext>
                </a:extLst>
              </a:tr>
              <a:tr h="157765">
                <a:tc>
                  <a:txBody>
                    <a:bodyPr/>
                    <a:lstStyle/>
                    <a:p>
                      <a:pPr algn="l" fontAlgn="b"/>
                      <a:r>
                        <a:rPr lang="en-US" sz="900" u="none" strike="noStrike" dirty="0">
                          <a:effectLst/>
                        </a:rPr>
                        <a:t>/us/usc/t15/s80b–10a</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Consultation</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80b–10a.</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1139053083"/>
                  </a:ext>
                </a:extLst>
              </a:tr>
              <a:tr h="157765">
                <a:tc>
                  <a:txBody>
                    <a:bodyPr/>
                    <a:lstStyle/>
                    <a:p>
                      <a:pPr algn="l" fontAlgn="b"/>
                      <a:r>
                        <a:rPr lang="en-US" sz="900" u="none" strike="noStrike" dirty="0">
                          <a:effectLst/>
                        </a:rPr>
                        <a:t>/us/usc/t15/s80b–11</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Rules, regulations, and orders of Commission</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80b–11.</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2932700433"/>
                  </a:ext>
                </a:extLst>
              </a:tr>
              <a:tr h="157765">
                <a:tc>
                  <a:txBody>
                    <a:bodyPr/>
                    <a:lstStyle/>
                    <a:p>
                      <a:pPr algn="l" fontAlgn="b"/>
                      <a:r>
                        <a:rPr lang="en-US" sz="900" u="none" strike="noStrike" dirty="0">
                          <a:effectLst/>
                        </a:rPr>
                        <a:t>/us/usc/t15/s80b–12</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Hearings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80b–12.</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166311354"/>
                  </a:ext>
                </a:extLst>
              </a:tr>
              <a:tr h="157765">
                <a:tc>
                  <a:txBody>
                    <a:bodyPr/>
                    <a:lstStyle/>
                    <a:p>
                      <a:pPr algn="l" fontAlgn="b"/>
                      <a:r>
                        <a:rPr lang="en-US" sz="900" u="none" strike="noStrike" dirty="0">
                          <a:effectLst/>
                        </a:rPr>
                        <a:t>/us/usc/t15/s80b–13</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Court review of orders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80b–13.</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4065979494"/>
                  </a:ext>
                </a:extLst>
              </a:tr>
              <a:tr h="157765">
                <a:tc>
                  <a:txBody>
                    <a:bodyPr/>
                    <a:lstStyle/>
                    <a:p>
                      <a:pPr algn="l" fontAlgn="b"/>
                      <a:r>
                        <a:rPr lang="en-US" sz="900" u="none" strike="noStrike" dirty="0">
                          <a:effectLst/>
                        </a:rPr>
                        <a:t>/us/usc/t15/s80b–14</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Jurisdiction of offenses and suits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80b–14.</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548967355"/>
                  </a:ext>
                </a:extLst>
              </a:tr>
              <a:tr h="157765">
                <a:tc>
                  <a:txBody>
                    <a:bodyPr/>
                    <a:lstStyle/>
                    <a:p>
                      <a:pPr algn="l" fontAlgn="b"/>
                      <a:r>
                        <a:rPr lang="en-US" sz="900" u="none" strike="noStrike" dirty="0">
                          <a:effectLst/>
                        </a:rPr>
                        <a:t>/us/usc/t15/s80b–15</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Validity of contracts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80b–15.</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892342725"/>
                  </a:ext>
                </a:extLst>
              </a:tr>
              <a:tr h="157765">
                <a:tc>
                  <a:txBody>
                    <a:bodyPr/>
                    <a:lstStyle/>
                    <a:p>
                      <a:pPr algn="l" fontAlgn="b"/>
                      <a:r>
                        <a:rPr lang="en-US" sz="900" u="none" strike="noStrike" dirty="0">
                          <a:effectLst/>
                        </a:rPr>
                        <a:t>/us/usc/t15/s80b–16</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Omitted</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80b–16.</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2344502934"/>
                  </a:ext>
                </a:extLst>
              </a:tr>
              <a:tr h="157765">
                <a:tc>
                  <a:txBody>
                    <a:bodyPr/>
                    <a:lstStyle/>
                    <a:p>
                      <a:pPr algn="l" fontAlgn="b"/>
                      <a:r>
                        <a:rPr lang="en-US" sz="900" u="none" strike="noStrike" dirty="0">
                          <a:effectLst/>
                        </a:rPr>
                        <a:t>/us/usc/t15/s80b–17</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Penalties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80b–17.</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2338111283"/>
                  </a:ext>
                </a:extLst>
              </a:tr>
              <a:tr h="157765">
                <a:tc>
                  <a:txBody>
                    <a:bodyPr/>
                    <a:lstStyle/>
                    <a:p>
                      <a:pPr algn="l" fontAlgn="b"/>
                      <a:r>
                        <a:rPr lang="en-US" sz="900" u="none" strike="noStrike" dirty="0">
                          <a:effectLst/>
                        </a:rPr>
                        <a:t>/us/usc/t15/s80b–18</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Hiring and leasing authority of Commission</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80b–18.</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3577054844"/>
                  </a:ext>
                </a:extLst>
              </a:tr>
              <a:tr h="157765">
                <a:tc>
                  <a:txBody>
                    <a:bodyPr/>
                    <a:lstStyle/>
                    <a:p>
                      <a:pPr algn="l" fontAlgn="b"/>
                      <a:r>
                        <a:rPr lang="en-US" sz="900" u="none" strike="noStrike" dirty="0">
                          <a:effectLst/>
                        </a:rPr>
                        <a:t>/us/usc/t15/s80b–18a</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State regulation of investment advisers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80b–18a.</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796412521"/>
                  </a:ext>
                </a:extLst>
              </a:tr>
              <a:tr h="157765">
                <a:tc>
                  <a:txBody>
                    <a:bodyPr/>
                    <a:lstStyle/>
                    <a:p>
                      <a:pPr algn="l" fontAlgn="b"/>
                      <a:r>
                        <a:rPr lang="en-US" sz="900" u="none" strike="noStrike" dirty="0">
                          <a:effectLst/>
                        </a:rPr>
                        <a:t>/us/usc/t15/s80b–18b</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Custody of client accounts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80b–18b.</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2171380517"/>
                  </a:ext>
                </a:extLst>
              </a:tr>
              <a:tr h="157765">
                <a:tc>
                  <a:txBody>
                    <a:bodyPr/>
                    <a:lstStyle/>
                    <a:p>
                      <a:pPr algn="l" fontAlgn="b"/>
                      <a:r>
                        <a:rPr lang="en-US" sz="900" u="none" strike="noStrike" dirty="0">
                          <a:effectLst/>
                        </a:rPr>
                        <a:t>/us/usc/t15/s80b–18c</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Rule of construction relating to the Commodities Exchange Act</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80b–18c.</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742096539"/>
                  </a:ext>
                </a:extLst>
              </a:tr>
              <a:tr h="157765">
                <a:tc>
                  <a:txBody>
                    <a:bodyPr/>
                    <a:lstStyle/>
                    <a:p>
                      <a:pPr algn="l" fontAlgn="b"/>
                      <a:r>
                        <a:rPr lang="en-US" sz="900" u="none" strike="noStrike" dirty="0">
                          <a:effectLst/>
                        </a:rPr>
                        <a:t>/us/usc/t15/s80b–19</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Separability</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80b–19.</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3999763870"/>
                  </a:ext>
                </a:extLst>
              </a:tr>
              <a:tr h="157765">
                <a:tc>
                  <a:txBody>
                    <a:bodyPr/>
                    <a:lstStyle/>
                    <a:p>
                      <a:pPr algn="l" fontAlgn="b"/>
                      <a:r>
                        <a:rPr lang="en-US" sz="900" u="none" strike="noStrike" dirty="0">
                          <a:effectLst/>
                        </a:rPr>
                        <a:t>/us/usc/t15/s80b–2</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Definitions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80b–2.</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3060154670"/>
                  </a:ext>
                </a:extLst>
              </a:tr>
              <a:tr h="157765">
                <a:tc>
                  <a:txBody>
                    <a:bodyPr/>
                    <a:lstStyle/>
                    <a:p>
                      <a:pPr algn="l" fontAlgn="b"/>
                      <a:r>
                        <a:rPr lang="en-US" sz="900" u="none" strike="noStrike" dirty="0">
                          <a:effectLst/>
                        </a:rPr>
                        <a:t>/us/usc/t15/s80b–20</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Short title</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80b–20.</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3948319552"/>
                  </a:ext>
                </a:extLst>
              </a:tr>
              <a:tr h="157765">
                <a:tc>
                  <a:txBody>
                    <a:bodyPr/>
                    <a:lstStyle/>
                    <a:p>
                      <a:pPr algn="l" fontAlgn="b"/>
                      <a:r>
                        <a:rPr lang="en-US" sz="900" u="none" strike="noStrike" dirty="0">
                          <a:effectLst/>
                        </a:rPr>
                        <a:t>/us/usc/t15/s80b–21</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Effective date</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80b–21.</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3794829924"/>
                  </a:ext>
                </a:extLst>
              </a:tr>
              <a:tr h="157765">
                <a:tc>
                  <a:txBody>
                    <a:bodyPr/>
                    <a:lstStyle/>
                    <a:p>
                      <a:pPr algn="l" fontAlgn="b"/>
                      <a:r>
                        <a:rPr lang="en-US" sz="900" u="none" strike="noStrike" dirty="0">
                          <a:solidFill>
                            <a:srgbClr val="00B050"/>
                          </a:solidFill>
                          <a:effectLst/>
                        </a:rPr>
                        <a:t>/us/usc/t15/s80b–3</a:t>
                      </a:r>
                      <a:endParaRPr lang="en-US" sz="900" b="0" i="0" u="none" strike="noStrike" dirty="0">
                        <a:solidFill>
                          <a:srgbClr val="00B050"/>
                        </a:solidFill>
                        <a:effectLst/>
                        <a:latin typeface="Calibri" panose="020F0502020204030204" pitchFamily="34" charset="0"/>
                      </a:endParaRPr>
                    </a:p>
                  </a:txBody>
                  <a:tcPr marL="6574" marR="6574" marT="6574" marB="0" anchor="b"/>
                </a:tc>
                <a:tc>
                  <a:txBody>
                    <a:bodyPr/>
                    <a:lstStyle/>
                    <a:p>
                      <a:pPr algn="l" fontAlgn="b"/>
                      <a:r>
                        <a:rPr lang="en-US" sz="900" u="none" strike="noStrike" dirty="0">
                          <a:solidFill>
                            <a:srgbClr val="00B050"/>
                          </a:solidFill>
                          <a:effectLst/>
                        </a:rPr>
                        <a:t>Registration of investment advisers</a:t>
                      </a:r>
                      <a:endParaRPr lang="en-US" sz="900" b="0" i="0" u="none" strike="noStrike" dirty="0">
                        <a:solidFill>
                          <a:srgbClr val="00B050"/>
                        </a:solidFill>
                        <a:effectLst/>
                        <a:latin typeface="Calibri" panose="020F0502020204030204" pitchFamily="34" charset="0"/>
                      </a:endParaRPr>
                    </a:p>
                  </a:txBody>
                  <a:tcPr marL="6574" marR="6574" marT="6574" marB="0" anchor="b"/>
                </a:tc>
                <a:tc>
                  <a:txBody>
                    <a:bodyPr/>
                    <a:lstStyle/>
                    <a:p>
                      <a:pPr algn="l" fontAlgn="b"/>
                      <a:r>
                        <a:rPr lang="en-US" sz="900" u="none" strike="noStrike" dirty="0">
                          <a:solidFill>
                            <a:srgbClr val="00B050"/>
                          </a:solidFill>
                          <a:effectLst/>
                        </a:rPr>
                        <a:t>§ 80b–3.</a:t>
                      </a:r>
                      <a:endParaRPr lang="en-US" sz="900" b="0" i="0" u="none" strike="noStrike" dirty="0">
                        <a:solidFill>
                          <a:srgbClr val="00B05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1539417535"/>
                  </a:ext>
                </a:extLst>
              </a:tr>
              <a:tr h="157765">
                <a:tc>
                  <a:txBody>
                    <a:bodyPr/>
                    <a:lstStyle/>
                    <a:p>
                      <a:pPr algn="l" fontAlgn="b"/>
                      <a:r>
                        <a:rPr lang="en-US" sz="900" u="none" strike="noStrike" dirty="0">
                          <a:effectLst/>
                        </a:rPr>
                        <a:t>/us/usc/t15/s80b–3a</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State and Federal responsibilities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80b–3a.</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1856879003"/>
                  </a:ext>
                </a:extLst>
              </a:tr>
              <a:tr h="157765">
                <a:tc>
                  <a:txBody>
                    <a:bodyPr/>
                    <a:lstStyle/>
                    <a:p>
                      <a:pPr algn="l" fontAlgn="b"/>
                      <a:r>
                        <a:rPr lang="en-US" sz="900" u="none" strike="noStrike" dirty="0">
                          <a:effectLst/>
                        </a:rPr>
                        <a:t>/us/usc/t15/s80b–4</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Reports by investment advisers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80b–4.</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1940520101"/>
                  </a:ext>
                </a:extLst>
              </a:tr>
              <a:tr h="157765">
                <a:tc>
                  <a:txBody>
                    <a:bodyPr/>
                    <a:lstStyle/>
                    <a:p>
                      <a:pPr algn="l" fontAlgn="b"/>
                      <a:r>
                        <a:rPr lang="en-US" sz="900" u="none" strike="noStrike" dirty="0">
                          <a:effectLst/>
                        </a:rPr>
                        <a:t>/us/usc/t15/s80b–4a</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Prevention of misuse of nonpublic information</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80b–4a.</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837929828"/>
                  </a:ext>
                </a:extLst>
              </a:tr>
              <a:tr h="157765">
                <a:tc>
                  <a:txBody>
                    <a:bodyPr/>
                    <a:lstStyle/>
                    <a:p>
                      <a:pPr algn="l" fontAlgn="b"/>
                      <a:r>
                        <a:rPr lang="en-US" sz="900" u="none" strike="noStrike" dirty="0">
                          <a:effectLst/>
                        </a:rPr>
                        <a:t>/us/usc/t15/s80b–5</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Investment advisory contracts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80b–5.</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2429547046"/>
                  </a:ext>
                </a:extLst>
              </a:tr>
              <a:tr h="157765">
                <a:tc>
                  <a:txBody>
                    <a:bodyPr/>
                    <a:lstStyle/>
                    <a:p>
                      <a:pPr algn="l" fontAlgn="b"/>
                      <a:r>
                        <a:rPr lang="en-US" sz="900" u="none" strike="noStrike" dirty="0">
                          <a:effectLst/>
                        </a:rPr>
                        <a:t>/us/usc/t15/s80b–6</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Prohibited transactions by investment advisers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80b–6.</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3049189733"/>
                  </a:ext>
                </a:extLst>
              </a:tr>
              <a:tr h="157765">
                <a:tc>
                  <a:txBody>
                    <a:bodyPr/>
                    <a:lstStyle/>
                    <a:p>
                      <a:pPr algn="l" fontAlgn="b"/>
                      <a:r>
                        <a:rPr lang="en-US" sz="900" u="none" strike="noStrike" dirty="0">
                          <a:effectLst/>
                        </a:rPr>
                        <a:t>/us/usc/t15/s80b–6a</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Exemptions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80b–6a.</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3430051871"/>
                  </a:ext>
                </a:extLst>
              </a:tr>
              <a:tr h="157765">
                <a:tc>
                  <a:txBody>
                    <a:bodyPr/>
                    <a:lstStyle/>
                    <a:p>
                      <a:pPr algn="l" fontAlgn="b"/>
                      <a:r>
                        <a:rPr lang="en-US" sz="900" u="none" strike="noStrike" dirty="0">
                          <a:effectLst/>
                        </a:rPr>
                        <a:t>/us/usc/t15/s80b–7</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Material misstatements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80b–7.</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369134580"/>
                  </a:ext>
                </a:extLst>
              </a:tr>
              <a:tr h="157765">
                <a:tc>
                  <a:txBody>
                    <a:bodyPr/>
                    <a:lstStyle/>
                    <a:p>
                      <a:pPr algn="l" fontAlgn="b"/>
                      <a:r>
                        <a:rPr lang="en-US" sz="900" u="none" strike="noStrike" dirty="0">
                          <a:effectLst/>
                        </a:rPr>
                        <a:t>/us/usc/t15/s80b–8</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General prohibitions</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80b–8.</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1050520808"/>
                  </a:ext>
                </a:extLst>
              </a:tr>
              <a:tr h="157765">
                <a:tc>
                  <a:txBody>
                    <a:bodyPr/>
                    <a:lstStyle/>
                    <a:p>
                      <a:pPr algn="l" fontAlgn="b"/>
                      <a:r>
                        <a:rPr lang="en-US" sz="900" u="none" strike="noStrike" dirty="0">
                          <a:effectLst/>
                        </a:rPr>
                        <a:t>/us/usc/t15/s80b–9</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Enforcement of subchapter</a:t>
                      </a:r>
                      <a:endParaRPr lang="en-US" sz="900" b="0" i="0" u="none" strike="noStrike" dirty="0">
                        <a:solidFill>
                          <a:srgbClr val="000000"/>
                        </a:solidFill>
                        <a:effectLst/>
                        <a:latin typeface="Calibri" panose="020F0502020204030204" pitchFamily="34" charset="0"/>
                      </a:endParaRPr>
                    </a:p>
                  </a:txBody>
                  <a:tcPr marL="6574" marR="6574" marT="6574" marB="0" anchor="b"/>
                </a:tc>
                <a:tc>
                  <a:txBody>
                    <a:bodyPr/>
                    <a:lstStyle/>
                    <a:p>
                      <a:pPr algn="l" fontAlgn="b"/>
                      <a:r>
                        <a:rPr lang="en-US" sz="900" u="none" strike="noStrike" dirty="0">
                          <a:effectLst/>
                        </a:rPr>
                        <a:t>§ 80b–9.</a:t>
                      </a:r>
                      <a:endParaRPr lang="en-US" sz="900" b="0" i="0" u="none" strike="noStrike" dirty="0">
                        <a:solidFill>
                          <a:srgbClr val="000000"/>
                        </a:solidFill>
                        <a:effectLst/>
                        <a:latin typeface="Calibri" panose="020F0502020204030204" pitchFamily="34" charset="0"/>
                      </a:endParaRPr>
                    </a:p>
                  </a:txBody>
                  <a:tcPr marL="6574" marR="6574" marT="6574" marB="0" anchor="b"/>
                </a:tc>
                <a:extLst>
                  <a:ext uri="{0D108BD9-81ED-4DB2-BD59-A6C34878D82A}">
                    <a16:rowId xmlns:a16="http://schemas.microsoft.com/office/drawing/2014/main" val="3856405000"/>
                  </a:ext>
                </a:extLst>
              </a:tr>
            </a:tbl>
          </a:graphicData>
        </a:graphic>
      </p:graphicFrame>
      <p:sp>
        <p:nvSpPr>
          <p:cNvPr id="16" name="TextBox 15"/>
          <p:cNvSpPr txBox="1"/>
          <p:nvPr/>
        </p:nvSpPr>
        <p:spPr>
          <a:xfrm>
            <a:off x="6711696" y="1639078"/>
            <a:ext cx="4700016" cy="2123658"/>
          </a:xfrm>
          <a:prstGeom prst="rect">
            <a:avLst/>
          </a:prstGeom>
          <a:noFill/>
        </p:spPr>
        <p:txBody>
          <a:bodyPr wrap="square" rtlCol="0">
            <a:spAutoFit/>
          </a:bodyPr>
          <a:lstStyle/>
          <a:p>
            <a:r>
              <a:rPr lang="en-US" sz="1200" dirty="0">
                <a:sym typeface="Wingdings" panose="05000000000000000000" pitchFamily="2" charset="2"/>
              </a:rPr>
              <a:t>We select instances of type FRO USC Subchapter where the heading matches our search criteria. And join Sections that divide the Subchapter.</a:t>
            </a:r>
          </a:p>
          <a:p>
            <a:endParaRPr lang="en-US" sz="1200" dirty="0">
              <a:sym typeface="Wingdings" panose="05000000000000000000" pitchFamily="2" charset="2"/>
            </a:endParaRPr>
          </a:p>
          <a:p>
            <a:r>
              <a:rPr lang="en-US" sz="1200" dirty="0">
                <a:sym typeface="Wingdings" panose="05000000000000000000" pitchFamily="2" charset="2"/>
              </a:rPr>
              <a:t>The result set lists identifier, heading and section number, including the Registration of investment Advisers that we examined before.</a:t>
            </a:r>
          </a:p>
          <a:p>
            <a:endParaRPr lang="en-US" sz="1200" dirty="0">
              <a:sym typeface="Wingdings" panose="05000000000000000000" pitchFamily="2" charset="2"/>
            </a:endParaRPr>
          </a:p>
          <a:p>
            <a:r>
              <a:rPr lang="en-US" sz="1200" dirty="0">
                <a:sym typeface="Wingdings" panose="05000000000000000000" pitchFamily="2" charset="2"/>
              </a:rPr>
              <a:t>We will continue to navigate down to the Private Fund Exemption in the next query </a:t>
            </a:r>
          </a:p>
          <a:p>
            <a:r>
              <a:rPr lang="en-US" sz="1200" dirty="0">
                <a:sym typeface="Wingdings" panose="05000000000000000000" pitchFamily="2" charset="2"/>
              </a:rPr>
              <a:t>  </a:t>
            </a:r>
          </a:p>
          <a:p>
            <a:endParaRPr lang="en-US" sz="1200" dirty="0">
              <a:sym typeface="Wingdings" panose="05000000000000000000" pitchFamily="2" charset="2"/>
            </a:endParaRPr>
          </a:p>
        </p:txBody>
      </p:sp>
    </p:spTree>
    <p:extLst>
      <p:ext uri="{BB962C8B-B14F-4D97-AF65-F5344CB8AC3E}">
        <p14:creationId xmlns:p14="http://schemas.microsoft.com/office/powerpoint/2010/main" val="25390220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r"/>
            <a:r>
              <a:rPr lang="en-US" dirty="0"/>
              <a:t>http://finregont.com  © Jayzed Data Models Inc. 2016     </a:t>
            </a:r>
          </a:p>
        </p:txBody>
      </p:sp>
      <p:graphicFrame>
        <p:nvGraphicFramePr>
          <p:cNvPr id="7" name="Table 6"/>
          <p:cNvGraphicFramePr>
            <a:graphicFrameLocks noGrp="1"/>
          </p:cNvGraphicFramePr>
          <p:nvPr>
            <p:extLst>
              <p:ext uri="{D42A27DB-BD31-4B8C-83A1-F6EECF244321}">
                <p14:modId xmlns:p14="http://schemas.microsoft.com/office/powerpoint/2010/main" val="2296303336"/>
              </p:ext>
            </p:extLst>
          </p:nvPr>
        </p:nvGraphicFramePr>
        <p:xfrm>
          <a:off x="619125" y="1732230"/>
          <a:ext cx="6558915" cy="4454600"/>
        </p:xfrm>
        <a:graphic>
          <a:graphicData uri="http://schemas.openxmlformats.org/drawingml/2006/table">
            <a:tbl>
              <a:tblPr>
                <a:tableStyleId>{5C22544A-7EE6-4342-B048-85BDC9FD1C3A}</a:tableStyleId>
              </a:tblPr>
              <a:tblGrid>
                <a:gridCol w="669930">
                  <a:extLst>
                    <a:ext uri="{9D8B030D-6E8A-4147-A177-3AD203B41FA5}">
                      <a16:colId xmlns:a16="http://schemas.microsoft.com/office/drawing/2014/main" val="2588948176"/>
                    </a:ext>
                  </a:extLst>
                </a:gridCol>
                <a:gridCol w="1922822">
                  <a:extLst>
                    <a:ext uri="{9D8B030D-6E8A-4147-A177-3AD203B41FA5}">
                      <a16:colId xmlns:a16="http://schemas.microsoft.com/office/drawing/2014/main" val="1253468762"/>
                    </a:ext>
                  </a:extLst>
                </a:gridCol>
                <a:gridCol w="191735">
                  <a:extLst>
                    <a:ext uri="{9D8B030D-6E8A-4147-A177-3AD203B41FA5}">
                      <a16:colId xmlns:a16="http://schemas.microsoft.com/office/drawing/2014/main" val="776006114"/>
                    </a:ext>
                  </a:extLst>
                </a:gridCol>
                <a:gridCol w="3774428">
                  <a:extLst>
                    <a:ext uri="{9D8B030D-6E8A-4147-A177-3AD203B41FA5}">
                      <a16:colId xmlns:a16="http://schemas.microsoft.com/office/drawing/2014/main" val="2423370379"/>
                    </a:ext>
                  </a:extLst>
                </a:gridCol>
              </a:tblGrid>
              <a:tr h="259325">
                <a:tc>
                  <a:txBody>
                    <a:bodyPr/>
                    <a:lstStyle/>
                    <a:p>
                      <a:pPr algn="l" fontAlgn="b"/>
                      <a:r>
                        <a:rPr lang="en-US" sz="900" b="1" u="none" strike="noStrike" dirty="0">
                          <a:effectLst/>
                        </a:rPr>
                        <a:t>ident</a:t>
                      </a:r>
                      <a:endParaRPr lang="en-US" sz="900" b="1"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b="1" u="none" strike="noStrike" dirty="0">
                          <a:effectLst/>
                        </a:rPr>
                        <a:t>subsection_heading</a:t>
                      </a:r>
                      <a:endParaRPr lang="en-US" sz="900" b="1"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b="1" u="none" strike="noStrike" dirty="0">
                          <a:effectLst/>
                        </a:rPr>
                        <a:t>#</a:t>
                      </a:r>
                      <a:endParaRPr lang="en-US" sz="900" b="1"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b="1" u="none" strike="noStrike" dirty="0">
                          <a:effectLst/>
                        </a:rPr>
                        <a:t>Subsection_text</a:t>
                      </a:r>
                      <a:endParaRPr lang="en-US" sz="900" b="1"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352735886"/>
                  </a:ext>
                </a:extLst>
              </a:tr>
              <a:tr h="259325">
                <a:tc>
                  <a:txBody>
                    <a:bodyPr/>
                    <a:lstStyle/>
                    <a:p>
                      <a:pPr algn="l" fontAlgn="b"/>
                      <a:r>
                        <a:rPr lang="en-US" sz="900" u="none" strike="noStrike" dirty="0">
                          <a:effectLst/>
                        </a:rPr>
                        <a:t>/us/usc/t15/s80b–3/a</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Necessity of registration</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(a)</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Except as provided in subsection (b) and section 80b–3a of this title , it shall be unlawful …</a:t>
                      </a:r>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690929453"/>
                  </a:ext>
                </a:extLst>
              </a:tr>
              <a:tr h="132610">
                <a:tc>
                  <a:txBody>
                    <a:bodyPr/>
                    <a:lstStyle/>
                    <a:p>
                      <a:pPr algn="l" fontAlgn="b"/>
                      <a:r>
                        <a:rPr lang="en-US" sz="900" u="none" strike="noStrike" dirty="0">
                          <a:solidFill>
                            <a:srgbClr val="00B050"/>
                          </a:solidFill>
                          <a:effectLst/>
                        </a:rPr>
                        <a:t>/us/usc/t15/s80b–3/b</a:t>
                      </a:r>
                      <a:endParaRPr lang="en-US" sz="900" b="0" i="0" u="none" strike="noStrike" dirty="0">
                        <a:solidFill>
                          <a:srgbClr val="00B050"/>
                        </a:solidFill>
                        <a:effectLst/>
                        <a:latin typeface="Calibri" panose="020F0502020204030204" pitchFamily="34" charset="0"/>
                      </a:endParaRPr>
                    </a:p>
                  </a:txBody>
                  <a:tcPr marL="6381" marR="6381" marT="6381" marB="0" anchor="b"/>
                </a:tc>
                <a:tc>
                  <a:txBody>
                    <a:bodyPr/>
                    <a:lstStyle/>
                    <a:p>
                      <a:pPr algn="l" fontAlgn="b"/>
                      <a:r>
                        <a:rPr lang="en-US" sz="900" u="none" strike="noStrike" dirty="0">
                          <a:solidFill>
                            <a:srgbClr val="00B050"/>
                          </a:solidFill>
                          <a:effectLst/>
                        </a:rPr>
                        <a:t>Investment advisers who need not be registered</a:t>
                      </a:r>
                      <a:endParaRPr lang="en-US" sz="900" b="0" i="0" u="none" strike="noStrike" dirty="0">
                        <a:solidFill>
                          <a:srgbClr val="00B050"/>
                        </a:solidFill>
                        <a:effectLst/>
                        <a:latin typeface="Calibri" panose="020F0502020204030204" pitchFamily="34" charset="0"/>
                      </a:endParaRPr>
                    </a:p>
                  </a:txBody>
                  <a:tcPr marL="6381" marR="6381" marT="6381" marB="0" anchor="b"/>
                </a:tc>
                <a:tc>
                  <a:txBody>
                    <a:bodyPr/>
                    <a:lstStyle/>
                    <a:p>
                      <a:pPr algn="l" fontAlgn="b"/>
                      <a:r>
                        <a:rPr lang="en-US" sz="900" u="none" strike="noStrike" dirty="0">
                          <a:solidFill>
                            <a:srgbClr val="00B050"/>
                          </a:solidFill>
                          <a:effectLst/>
                        </a:rPr>
                        <a:t>(b)</a:t>
                      </a:r>
                      <a:endParaRPr lang="en-US" sz="900" b="0" i="0" u="none" strike="noStrike" dirty="0">
                        <a:solidFill>
                          <a:srgbClr val="00B050"/>
                        </a:solidFill>
                        <a:effectLst/>
                        <a:latin typeface="Calibri" panose="020F0502020204030204" pitchFamily="34" charset="0"/>
                      </a:endParaRPr>
                    </a:p>
                  </a:txBody>
                  <a:tcPr marL="6381" marR="6381" marT="6381" marB="0" anchor="b"/>
                </a:tc>
                <a:tc>
                  <a:txBody>
                    <a:bodyPr/>
                    <a:lstStyle/>
                    <a:p>
                      <a:pPr algn="l" fontAlgn="b"/>
                      <a:endParaRPr lang="en-US" sz="900" b="0" i="0" u="none" strike="noStrike" dirty="0">
                        <a:solidFill>
                          <a:srgbClr val="00B05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864132276"/>
                  </a:ext>
                </a:extLst>
              </a:tr>
              <a:tr h="205032">
                <a:tc>
                  <a:txBody>
                    <a:bodyPr/>
                    <a:lstStyle/>
                    <a:p>
                      <a:pPr algn="l" fontAlgn="b"/>
                      <a:r>
                        <a:rPr lang="en-US" sz="900" u="none" strike="noStrike" dirty="0">
                          <a:effectLst/>
                        </a:rPr>
                        <a:t>/us/usc/t15/s80b–3/c</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Procedure for registration; filing of application; effective date of registration; amendment of registration</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(c)</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581110395"/>
                  </a:ext>
                </a:extLst>
              </a:tr>
              <a:tr h="259325">
                <a:tc>
                  <a:txBody>
                    <a:bodyPr/>
                    <a:lstStyle/>
                    <a:p>
                      <a:pPr algn="l" fontAlgn="b"/>
                      <a:r>
                        <a:rPr lang="en-US" sz="900" u="none" strike="noStrike" dirty="0">
                          <a:effectLst/>
                        </a:rPr>
                        <a:t>/us/usc/t15/s80b–3/d</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Other acts prohibited by subchapter</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(d)</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Any provision of this subchapter (other than subsection (a) of this section) which prohibits …</a:t>
                      </a:r>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336315519"/>
                  </a:ext>
                </a:extLst>
              </a:tr>
              <a:tr h="132610">
                <a:tc>
                  <a:txBody>
                    <a:bodyPr/>
                    <a:lstStyle/>
                    <a:p>
                      <a:pPr algn="l" fontAlgn="b"/>
                      <a:r>
                        <a:rPr lang="en-US" sz="900" u="none" strike="noStrike" dirty="0">
                          <a:effectLst/>
                        </a:rPr>
                        <a:t>/us/usc/t15/s80b–3/e</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Censure, denial, or suspension of registration; notice and hearing</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(e)</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546919228"/>
                  </a:ext>
                </a:extLst>
              </a:tr>
              <a:tr h="259325">
                <a:tc>
                  <a:txBody>
                    <a:bodyPr/>
                    <a:lstStyle/>
                    <a:p>
                      <a:pPr algn="l" fontAlgn="b"/>
                      <a:r>
                        <a:rPr lang="en-US" sz="900" u="none" strike="noStrike" dirty="0">
                          <a:effectLst/>
                        </a:rPr>
                        <a:t>/us/usc/t15/s80b–3/f</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Bar or suspension from association with investment adviser; notice and hearing</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(f)</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The Commission, by order, shall censure or place limitations on the activities of any person …</a:t>
                      </a:r>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681868184"/>
                  </a:ext>
                </a:extLst>
              </a:tr>
              <a:tr h="259325">
                <a:tc>
                  <a:txBody>
                    <a:bodyPr/>
                    <a:lstStyle/>
                    <a:p>
                      <a:pPr algn="l" fontAlgn="b"/>
                      <a:r>
                        <a:rPr lang="en-US" sz="900" u="none" strike="noStrike" dirty="0">
                          <a:effectLst/>
                        </a:rPr>
                        <a:t>/us/usc/t15/s80b–3/g</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Registration of successor to business of investment adviser</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(g)</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Any successor to the business of an investment adviser registered under this section shall be …</a:t>
                      </a:r>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24087872"/>
                  </a:ext>
                </a:extLst>
              </a:tr>
              <a:tr h="259325">
                <a:tc>
                  <a:txBody>
                    <a:bodyPr/>
                    <a:lstStyle/>
                    <a:p>
                      <a:pPr algn="l" fontAlgn="b"/>
                      <a:r>
                        <a:rPr lang="en-US" sz="900" u="none" strike="noStrike" dirty="0">
                          <a:effectLst/>
                        </a:rPr>
                        <a:t>/us/usc/t15/s80b–3/h</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Withdrawal of registration</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(h)</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Any person registered under this section may, upon such terms and conditions as the Commission finds …</a:t>
                      </a:r>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613698339"/>
                  </a:ext>
                </a:extLst>
              </a:tr>
              <a:tr h="132610">
                <a:tc>
                  <a:txBody>
                    <a:bodyPr/>
                    <a:lstStyle/>
                    <a:p>
                      <a:pPr algn="l" fontAlgn="b"/>
                      <a:r>
                        <a:rPr lang="en-US" sz="900" u="none" strike="noStrike" dirty="0">
                          <a:effectLst/>
                        </a:rPr>
                        <a:t>/us/usc/t15/s80b–3/i</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Money penalties in administrative proceedings</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(i)</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943996727"/>
                  </a:ext>
                </a:extLst>
              </a:tr>
              <a:tr h="259325">
                <a:tc>
                  <a:txBody>
                    <a:bodyPr/>
                    <a:lstStyle/>
                    <a:p>
                      <a:pPr algn="l" fontAlgn="b"/>
                      <a:r>
                        <a:rPr lang="en-US" sz="900" u="none" strike="noStrike" dirty="0">
                          <a:effectLst/>
                        </a:rPr>
                        <a:t>/us/usc/t15/s80b–3/j</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Authority to enter order requiring accounting and disgorgement</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(j)</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In any proceeding in which the Commission may impose a penalty under this section, …</a:t>
                      </a:r>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4193428705"/>
                  </a:ext>
                </a:extLst>
              </a:tr>
              <a:tr h="132610">
                <a:tc>
                  <a:txBody>
                    <a:bodyPr/>
                    <a:lstStyle/>
                    <a:p>
                      <a:pPr algn="l" fontAlgn="b"/>
                      <a:r>
                        <a:rPr lang="en-US" sz="900" u="none" strike="noStrike" dirty="0">
                          <a:effectLst/>
                        </a:rPr>
                        <a:t>/us/usc/t15/s80b–3/k</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Cease-and-desist proceedings</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(k)</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735278519"/>
                  </a:ext>
                </a:extLst>
              </a:tr>
              <a:tr h="132610">
                <a:tc>
                  <a:txBody>
                    <a:bodyPr/>
                    <a:lstStyle/>
                    <a:p>
                      <a:pPr algn="l" fontAlgn="b"/>
                      <a:r>
                        <a:rPr lang="en-US" sz="900" u="none" strike="noStrike" dirty="0">
                          <a:effectLst/>
                        </a:rPr>
                        <a:t>/us/usc/t15/s80b–3/l</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Exemption of venture capital fund advisers</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(l)</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113333765"/>
                  </a:ext>
                </a:extLst>
              </a:tr>
              <a:tr h="132610">
                <a:tc>
                  <a:txBody>
                    <a:bodyPr/>
                    <a:lstStyle/>
                    <a:p>
                      <a:pPr algn="l" fontAlgn="b"/>
                      <a:r>
                        <a:rPr lang="en-US" sz="900" u="none" strike="noStrike" dirty="0">
                          <a:effectLst/>
                        </a:rPr>
                        <a:t>/us/usc/t15/s80b–3/m</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Exemption of and reporting by certain private fund advisers</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(m)</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235253580"/>
                  </a:ext>
                </a:extLst>
              </a:tr>
              <a:tr h="259325">
                <a:tc>
                  <a:txBody>
                    <a:bodyPr/>
                    <a:lstStyle/>
                    <a:p>
                      <a:pPr algn="l" fontAlgn="b"/>
                      <a:r>
                        <a:rPr lang="en-US" sz="900" u="none" strike="noStrike" dirty="0">
                          <a:effectLst/>
                        </a:rPr>
                        <a:t>/us/usc/t15/s80b–3/n</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Registration and examination of mid-sized private fund advisers</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(n)</a:t>
                      </a:r>
                      <a:endParaRPr lang="en-US" sz="9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r>
                        <a:rPr lang="en-US" sz="900" u="none" strike="noStrike" dirty="0">
                          <a:effectLst/>
                        </a:rPr>
                        <a:t>In prescribing regulations to carry out the requirements of this section with respect to investment advisers acting as …</a:t>
                      </a:r>
                      <a:endParaRPr lang="en-US" sz="9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137618017"/>
                  </a:ext>
                </a:extLst>
              </a:tr>
              <a:tr h="118531">
                <a:tc>
                  <a:txBody>
                    <a:bodyPr/>
                    <a:lstStyle/>
                    <a:p>
                      <a:pPr algn="l" fontAlgn="b"/>
                      <a:endParaRPr lang="en-US" sz="8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6381" marR="6381" marT="6381"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847411535"/>
                  </a:ext>
                </a:extLst>
              </a:tr>
            </a:tbl>
          </a:graphicData>
        </a:graphic>
      </p:graphicFrame>
      <p:sp>
        <p:nvSpPr>
          <p:cNvPr id="9" name="Title 1"/>
          <p:cNvSpPr>
            <a:spLocks noGrp="1"/>
          </p:cNvSpPr>
          <p:nvPr>
            <p:ph type="title"/>
          </p:nvPr>
        </p:nvSpPr>
        <p:spPr/>
        <p:txBody>
          <a:bodyPr>
            <a:normAutofit/>
          </a:bodyPr>
          <a:lstStyle/>
          <a:p>
            <a:r>
              <a:rPr lang="en-US" dirty="0"/>
              <a:t>USC query: Registration Subsection</a:t>
            </a:r>
          </a:p>
        </p:txBody>
      </p:sp>
      <p:sp>
        <p:nvSpPr>
          <p:cNvPr id="10" name="TextBox 9"/>
          <p:cNvSpPr txBox="1"/>
          <p:nvPr/>
        </p:nvSpPr>
        <p:spPr>
          <a:xfrm>
            <a:off x="7354824" y="1639078"/>
            <a:ext cx="4248912" cy="1015663"/>
          </a:xfrm>
          <a:prstGeom prst="rect">
            <a:avLst/>
          </a:prstGeom>
          <a:noFill/>
        </p:spPr>
        <p:txBody>
          <a:bodyPr wrap="square" rtlCol="0">
            <a:spAutoFit/>
          </a:bodyPr>
          <a:lstStyle/>
          <a:p>
            <a:r>
              <a:rPr lang="en-US" sz="1200" dirty="0">
                <a:sym typeface="Wingdings" panose="05000000000000000000" pitchFamily="2" charset="2"/>
              </a:rPr>
              <a:t>Filter criteria is the section number, "§ 80b–3. The paragraph text (OPTIONAL) is blank for sections that have text only in the underlying paragraphs.</a:t>
            </a:r>
          </a:p>
          <a:p>
            <a:endParaRPr lang="en-US" sz="1200" dirty="0">
              <a:sym typeface="Wingdings" panose="05000000000000000000" pitchFamily="2" charset="2"/>
            </a:endParaRPr>
          </a:p>
          <a:p>
            <a:r>
              <a:rPr lang="en-US" sz="1200" dirty="0">
                <a:sym typeface="Wingdings" panose="05000000000000000000" pitchFamily="2" charset="2"/>
              </a:rPr>
              <a:t>The sections have a subsection as we will see in the next query.</a:t>
            </a:r>
          </a:p>
        </p:txBody>
      </p:sp>
      <p:sp>
        <p:nvSpPr>
          <p:cNvPr id="11" name="Rectangle 10"/>
          <p:cNvSpPr/>
          <p:nvPr/>
        </p:nvSpPr>
        <p:spPr>
          <a:xfrm>
            <a:off x="794841" y="1206373"/>
            <a:ext cx="10045830" cy="369332"/>
          </a:xfrm>
          <a:prstGeom prst="rect">
            <a:avLst/>
          </a:prstGeom>
        </p:spPr>
        <p:txBody>
          <a:bodyPr wrap="square">
            <a:spAutoFit/>
          </a:bodyPr>
          <a:lstStyle/>
          <a:p>
            <a:r>
              <a:rPr lang="en-US" dirty="0">
                <a:solidFill>
                  <a:srgbClr val="00B0F0"/>
                </a:solidFill>
              </a:rPr>
              <a:t>The query SELECTs all Subsections under Section § 80b–3 -Registration of investment advisers.</a:t>
            </a:r>
          </a:p>
        </p:txBody>
      </p:sp>
      <p:sp>
        <p:nvSpPr>
          <p:cNvPr id="12" name="Rectangle 11"/>
          <p:cNvSpPr/>
          <p:nvPr/>
        </p:nvSpPr>
        <p:spPr>
          <a:xfrm>
            <a:off x="7354824" y="2791283"/>
            <a:ext cx="4431792" cy="3323987"/>
          </a:xfrm>
          <a:prstGeom prst="rect">
            <a:avLst/>
          </a:prstGeom>
        </p:spPr>
        <p:txBody>
          <a:bodyPr wrap="square">
            <a:spAutoFit/>
          </a:bodyPr>
          <a:lstStyle/>
          <a:p>
            <a:r>
              <a:rPr lang="en-US" sz="1000" dirty="0">
                <a:solidFill>
                  <a:srgbClr val="808080"/>
                </a:solidFill>
                <a:latin typeface="Courier New" panose="02070309020205020404" pitchFamily="49" charset="0"/>
                <a:cs typeface="Courier New" panose="02070309020205020404" pitchFamily="49" charset="0"/>
              </a:rPr>
              <a:t># USC Query - section 80-b3 Registration subsections</a:t>
            </a:r>
          </a:p>
          <a:p>
            <a:r>
              <a:rPr lang="en-US" sz="1000" b="1" dirty="0">
                <a:solidFill>
                  <a:srgbClr val="800080"/>
                </a:solidFill>
                <a:latin typeface="Courier New" panose="02070309020205020404" pitchFamily="49" charset="0"/>
                <a:cs typeface="Courier New" panose="02070309020205020404" pitchFamily="49" charset="0"/>
              </a:rPr>
              <a:t>SELECT *</a:t>
            </a:r>
          </a:p>
          <a:p>
            <a:r>
              <a:rPr lang="en-US" sz="1000" b="1" dirty="0">
                <a:solidFill>
                  <a:srgbClr val="800080"/>
                </a:solidFill>
                <a:latin typeface="Courier New" panose="02070309020205020404" pitchFamily="49" charset="0"/>
                <a:cs typeface="Courier New" panose="02070309020205020404" pitchFamily="49" charset="0"/>
              </a:rPr>
              <a:t>WHERE {</a:t>
            </a:r>
          </a:p>
          <a:p>
            <a:r>
              <a:rPr lang="en-US" sz="1000" dirty="0">
                <a:latin typeface="Courier New" panose="02070309020205020404" pitchFamily="49" charset="0"/>
                <a:cs typeface="Courier New" panose="02070309020205020404" pitchFamily="49" charset="0"/>
              </a:rPr>
              <a:t>   </a:t>
            </a:r>
            <a:r>
              <a:rPr lang="en-US" sz="1000" dirty="0">
                <a:solidFill>
                  <a:srgbClr val="000080"/>
                </a:solidFill>
                <a:latin typeface="Courier New" panose="02070309020205020404" pitchFamily="49" charset="0"/>
                <a:cs typeface="Courier New" panose="02070309020205020404" pitchFamily="49" charset="0"/>
              </a:rPr>
              <a:t>?section a fro-usc:USC_Section .</a:t>
            </a:r>
          </a:p>
          <a:p>
            <a:r>
              <a:rPr lang="en-US" sz="1000" dirty="0">
                <a:solidFill>
                  <a:srgbClr val="000080"/>
                </a:solidFill>
                <a:latin typeface="Courier New" panose="02070309020205020404" pitchFamily="49" charset="0"/>
                <a:cs typeface="Courier New" panose="02070309020205020404" pitchFamily="49" charset="0"/>
              </a:rPr>
              <a:t>   ?section fro-usc:hasNumberText ?section_number .</a:t>
            </a:r>
          </a:p>
          <a:p>
            <a:r>
              <a:rPr lang="en-US" sz="1000" dirty="0">
                <a:solidFill>
                  <a:srgbClr val="000080"/>
                </a:solidFill>
                <a:latin typeface="Courier New" panose="02070309020205020404" pitchFamily="49" charset="0"/>
                <a:cs typeface="Courier New" panose="02070309020205020404" pitchFamily="49" charset="0"/>
              </a:rPr>
              <a:t>   ?section fro-usc:hasNumberText "§ 80b–3." .</a:t>
            </a:r>
          </a:p>
          <a:p>
            <a:r>
              <a:rPr lang="en-US" sz="1000" dirty="0">
                <a:solidFill>
                  <a:srgbClr val="808080"/>
                </a:solidFill>
                <a:latin typeface="Courier New" panose="02070309020205020404" pitchFamily="49" charset="0"/>
                <a:cs typeface="Courier New" panose="02070309020205020404" pitchFamily="49" charset="0"/>
              </a:rPr>
              <a:t># Subsection properties - (not every section has a subsection)</a:t>
            </a:r>
          </a:p>
          <a:p>
            <a:r>
              <a:rPr lang="en-US" sz="1000" b="1" dirty="0">
                <a:solidFill>
                  <a:srgbClr val="800080"/>
                </a:solidFill>
                <a:latin typeface="Courier New" panose="02070309020205020404" pitchFamily="49" charset="0"/>
                <a:cs typeface="Courier New" panose="02070309020205020404" pitchFamily="49" charset="0"/>
              </a:rPr>
              <a:t>   OPTIONAL {</a:t>
            </a:r>
          </a:p>
          <a:p>
            <a:r>
              <a:rPr lang="en-US" sz="1000" dirty="0">
                <a:solidFill>
                  <a:srgbClr val="000080"/>
                </a:solidFill>
                <a:latin typeface="Courier New" panose="02070309020205020404" pitchFamily="49" charset="0"/>
                <a:cs typeface="Courier New" panose="02070309020205020404" pitchFamily="49" charset="0"/>
              </a:rPr>
              <a:t>      ?section fro-leg-ref:divided_by ?subsection .</a:t>
            </a:r>
          </a:p>
          <a:p>
            <a:r>
              <a:rPr lang="en-US" sz="1000" dirty="0">
                <a:solidFill>
                  <a:srgbClr val="000080"/>
                </a:solidFill>
                <a:latin typeface="Courier New" panose="02070309020205020404" pitchFamily="49" charset="0"/>
                <a:cs typeface="Courier New" panose="02070309020205020404" pitchFamily="49" charset="0"/>
              </a:rPr>
              <a:t>      ?subsection a fro-usc:USC_Subsection .</a:t>
            </a:r>
          </a:p>
          <a:p>
            <a:r>
              <a:rPr lang="en-US" sz="1000" dirty="0">
                <a:solidFill>
                  <a:srgbClr val="000080"/>
                </a:solidFill>
                <a:latin typeface="Courier New" panose="02070309020205020404" pitchFamily="49" charset="0"/>
                <a:cs typeface="Courier New" panose="02070309020205020404" pitchFamily="49" charset="0"/>
              </a:rPr>
              <a:t>      ?subsection fro-leg-ref:hasSequenceNumber     </a:t>
            </a:r>
          </a:p>
          <a:p>
            <a:r>
              <a:rPr lang="en-US" sz="1000" dirty="0">
                <a:solidFill>
                  <a:srgbClr val="000080"/>
                </a:solidFill>
                <a:latin typeface="Courier New" panose="02070309020205020404" pitchFamily="49" charset="0"/>
                <a:cs typeface="Courier New" panose="02070309020205020404" pitchFamily="49" charset="0"/>
              </a:rPr>
              <a:t>                                  ?subsection_seq ;</a:t>
            </a:r>
          </a:p>
          <a:p>
            <a:r>
              <a:rPr lang="en-US" sz="1000" dirty="0">
                <a:latin typeface="Courier New" panose="02070309020205020404" pitchFamily="49" charset="0"/>
                <a:cs typeface="Courier New" panose="02070309020205020404" pitchFamily="49" charset="0"/>
              </a:rPr>
              <a:t>          fro-usc:hasIdentifierText </a:t>
            </a:r>
            <a:r>
              <a:rPr lang="en-US" sz="1000" dirty="0">
                <a:solidFill>
                  <a:srgbClr val="000080"/>
                </a:solidFill>
                <a:latin typeface="Courier New" panose="02070309020205020404" pitchFamily="49" charset="0"/>
                <a:cs typeface="Courier New" panose="02070309020205020404" pitchFamily="49" charset="0"/>
              </a:rPr>
              <a:t>?subsection_ident ;</a:t>
            </a:r>
          </a:p>
          <a:p>
            <a:r>
              <a:rPr lang="en-US" sz="1000" dirty="0">
                <a:latin typeface="Courier New" panose="02070309020205020404" pitchFamily="49" charset="0"/>
                <a:cs typeface="Courier New" panose="02070309020205020404" pitchFamily="49" charset="0"/>
              </a:rPr>
              <a:t>          fro-usc:hasHeading </a:t>
            </a:r>
            <a:r>
              <a:rPr lang="en-US" sz="1000" dirty="0">
                <a:solidFill>
                  <a:srgbClr val="000080"/>
                </a:solidFill>
                <a:latin typeface="Courier New" panose="02070309020205020404" pitchFamily="49" charset="0"/>
                <a:cs typeface="Courier New" panose="02070309020205020404" pitchFamily="49" charset="0"/>
              </a:rPr>
              <a:t>?subsection_heading ;</a:t>
            </a:r>
          </a:p>
          <a:p>
            <a:r>
              <a:rPr lang="en-US" sz="1000" dirty="0">
                <a:latin typeface="Courier New" panose="02070309020205020404" pitchFamily="49" charset="0"/>
                <a:cs typeface="Courier New" panose="02070309020205020404" pitchFamily="49" charset="0"/>
              </a:rPr>
              <a:t>          fro-usc:hasNumberText </a:t>
            </a:r>
            <a:r>
              <a:rPr lang="en-US" sz="1000" dirty="0">
                <a:solidFill>
                  <a:srgbClr val="000080"/>
                </a:solidFill>
                <a:latin typeface="Courier New" panose="02070309020205020404" pitchFamily="49" charset="0"/>
                <a:cs typeface="Courier New" panose="02070309020205020404" pitchFamily="49" charset="0"/>
              </a:rPr>
              <a:t>?subsection_number .</a:t>
            </a:r>
          </a:p>
          <a:p>
            <a:r>
              <a:rPr lang="en-US" sz="1000" b="1" dirty="0">
                <a:solidFill>
                  <a:srgbClr val="800080"/>
                </a:solidFill>
                <a:latin typeface="Courier New" panose="02070309020205020404" pitchFamily="49" charset="0"/>
                <a:cs typeface="Courier New" panose="02070309020205020404" pitchFamily="49" charset="0"/>
              </a:rPr>
              <a:t>          OPTIONAL { </a:t>
            </a:r>
            <a:r>
              <a:rPr lang="en-US" sz="1000" b="1" dirty="0">
                <a:solidFill>
                  <a:srgbClr val="000080"/>
                </a:solidFill>
                <a:latin typeface="Courier New" panose="02070309020205020404" pitchFamily="49" charset="0"/>
                <a:cs typeface="Courier New" panose="02070309020205020404" pitchFamily="49" charset="0"/>
              </a:rPr>
              <a:t>?subsection fro-usc:hasContentText</a:t>
            </a:r>
          </a:p>
          <a:p>
            <a:r>
              <a:rPr lang="en-US" sz="1000" b="1" dirty="0">
                <a:solidFill>
                  <a:srgbClr val="000080"/>
                </a:solidFill>
                <a:latin typeface="Courier New" panose="02070309020205020404" pitchFamily="49" charset="0"/>
                <a:cs typeface="Courier New" panose="02070309020205020404" pitchFamily="49" charset="0"/>
              </a:rPr>
              <a:t>                                   ?subsection_text . }</a:t>
            </a:r>
          </a:p>
          <a:p>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a:t>
            </a:r>
          </a:p>
          <a:p>
            <a:r>
              <a:rPr lang="en-US" sz="1000" b="1" dirty="0">
                <a:solidFill>
                  <a:srgbClr val="800080"/>
                </a:solidFill>
                <a:latin typeface="Courier New" panose="02070309020205020404" pitchFamily="49" charset="0"/>
                <a:cs typeface="Courier New" panose="02070309020205020404" pitchFamily="49" charset="0"/>
              </a:rPr>
              <a:t>ORDER BY </a:t>
            </a:r>
            <a:r>
              <a:rPr lang="en-US" sz="1000" b="1" dirty="0">
                <a:solidFill>
                  <a:srgbClr val="000080"/>
                </a:solidFill>
                <a:latin typeface="Courier New" panose="02070309020205020404" pitchFamily="49" charset="0"/>
                <a:cs typeface="Courier New" panose="02070309020205020404" pitchFamily="49" charset="0"/>
              </a:rPr>
              <a:t>?subsection_number</a:t>
            </a:r>
            <a:endParaRPr lang="en-US" sz="1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45872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r"/>
            <a:r>
              <a:rPr lang="en-US" dirty="0"/>
              <a:t>http://finregont.com  © Jayzed Data Models Inc. 2016     </a:t>
            </a:r>
          </a:p>
        </p:txBody>
      </p:sp>
      <p:graphicFrame>
        <p:nvGraphicFramePr>
          <p:cNvPr id="6" name="Table 5"/>
          <p:cNvGraphicFramePr>
            <a:graphicFrameLocks noGrp="1"/>
          </p:cNvGraphicFramePr>
          <p:nvPr>
            <p:extLst>
              <p:ext uri="{D42A27DB-BD31-4B8C-83A1-F6EECF244321}">
                <p14:modId xmlns:p14="http://schemas.microsoft.com/office/powerpoint/2010/main" val="1650255655"/>
              </p:ext>
            </p:extLst>
          </p:nvPr>
        </p:nvGraphicFramePr>
        <p:xfrm>
          <a:off x="619124" y="3595995"/>
          <a:ext cx="10975467" cy="2592354"/>
        </p:xfrm>
        <a:graphic>
          <a:graphicData uri="http://schemas.openxmlformats.org/drawingml/2006/table">
            <a:tbl>
              <a:tblPr>
                <a:tableStyleId>{5C22544A-7EE6-4342-B048-85BDC9FD1C3A}</a:tableStyleId>
              </a:tblPr>
              <a:tblGrid>
                <a:gridCol w="2480455">
                  <a:extLst>
                    <a:ext uri="{9D8B030D-6E8A-4147-A177-3AD203B41FA5}">
                      <a16:colId xmlns:a16="http://schemas.microsoft.com/office/drawing/2014/main" val="648598489"/>
                    </a:ext>
                  </a:extLst>
                </a:gridCol>
                <a:gridCol w="1222448">
                  <a:extLst>
                    <a:ext uri="{9D8B030D-6E8A-4147-A177-3AD203B41FA5}">
                      <a16:colId xmlns:a16="http://schemas.microsoft.com/office/drawing/2014/main" val="264833900"/>
                    </a:ext>
                  </a:extLst>
                </a:gridCol>
                <a:gridCol w="7272564">
                  <a:extLst>
                    <a:ext uri="{9D8B030D-6E8A-4147-A177-3AD203B41FA5}">
                      <a16:colId xmlns:a16="http://schemas.microsoft.com/office/drawing/2014/main" val="3267150597"/>
                    </a:ext>
                  </a:extLst>
                </a:gridCol>
              </a:tblGrid>
              <a:tr h="359694">
                <a:tc>
                  <a:txBody>
                    <a:bodyPr/>
                    <a:lstStyle/>
                    <a:p>
                      <a:pPr algn="l" fontAlgn="b"/>
                      <a:r>
                        <a:rPr lang="en-US" sz="1100" u="none" strike="noStrike" dirty="0">
                          <a:effectLst/>
                        </a:rPr>
                        <a:t>subsection_para_ident</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subsection_para_number</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subsection_para_text</a:t>
                      </a:r>
                      <a:endParaRPr lang="en-US"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4528399"/>
                  </a:ext>
                </a:extLst>
              </a:tr>
              <a:tr h="598326">
                <a:tc>
                  <a:txBody>
                    <a:bodyPr/>
                    <a:lstStyle/>
                    <a:p>
                      <a:pPr algn="l" fontAlgn="b"/>
                      <a:r>
                        <a:rPr lang="en-US" sz="1100" u="none" strike="noStrike" dirty="0">
                          <a:solidFill>
                            <a:srgbClr val="00B050"/>
                          </a:solidFill>
                          <a:effectLst/>
                        </a:rPr>
                        <a:t>/us/usc/t15/s80b–3/b/1</a:t>
                      </a:r>
                      <a:endParaRPr lang="en-US" sz="1100" b="0" i="0" u="none" strike="noStrike" dirty="0">
                        <a:solidFill>
                          <a:srgbClr val="00B050"/>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rgbClr val="00B050"/>
                          </a:solidFill>
                          <a:effectLst/>
                        </a:rPr>
                        <a:t>(1)</a:t>
                      </a:r>
                      <a:endParaRPr lang="en-US" sz="1100" b="0" i="0" u="none" strike="noStrike" dirty="0">
                        <a:solidFill>
                          <a:srgbClr val="00B050"/>
                        </a:solidFill>
                        <a:effectLst/>
                        <a:latin typeface="Calibri" panose="020F0502020204030204" pitchFamily="34" charset="0"/>
                      </a:endParaRPr>
                    </a:p>
                  </a:txBody>
                  <a:tcPr marL="7620" marR="7620" marT="7620" marB="0" anchor="b"/>
                </a:tc>
                <a:tc>
                  <a:txBody>
                    <a:bodyPr/>
                    <a:lstStyle/>
                    <a:p>
                      <a:pPr algn="l" fontAlgn="b"/>
                      <a:r>
                        <a:rPr lang="en-US" sz="1100" u="none" strike="noStrike" dirty="0">
                          <a:solidFill>
                            <a:srgbClr val="00B050"/>
                          </a:solidFill>
                          <a:effectLst/>
                        </a:rPr>
                        <a:t>any investment adviser, other than an investment adviser who acts as an investment adviser to any private fund, all of whose clients are residents of the State within which such investment adviser maintains his or its principal office and place of business, and who does not furnish advice or issue analyses or reports with respect to securities listed or admitted to unlisted trading privileges on any national securities exchange;</a:t>
                      </a:r>
                      <a:endParaRPr lang="en-US" sz="1100" b="0" i="0" u="none" strike="noStrike" dirty="0">
                        <a:solidFill>
                          <a:srgbClr val="00B05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61827491"/>
                  </a:ext>
                </a:extLst>
              </a:tr>
              <a:tr h="154624">
                <a:tc>
                  <a:txBody>
                    <a:bodyPr/>
                    <a:lstStyle/>
                    <a:p>
                      <a:pPr algn="l" fontAlgn="b"/>
                      <a:r>
                        <a:rPr lang="en-US" sz="1100" u="none" strike="noStrike" dirty="0">
                          <a:effectLst/>
                        </a:rPr>
                        <a:t>/us/usc/t15/s80b–3/b/2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any investment adviser whose only clients are insurance companies;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40885898"/>
                  </a:ext>
                </a:extLst>
              </a:tr>
              <a:tr h="154624">
                <a:tc>
                  <a:txBody>
                    <a:bodyPr/>
                    <a:lstStyle/>
                    <a:p>
                      <a:pPr algn="l" fontAlgn="b"/>
                      <a:r>
                        <a:rPr lang="en-US" sz="1100" u="none" strike="noStrike" dirty="0">
                          <a:effectLst/>
                        </a:rPr>
                        <a:t>/us/usc/t15/s80b–3/b/3</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any investment adviser that is a foreign private adviser;</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83914963"/>
                  </a:ext>
                </a:extLst>
              </a:tr>
              <a:tr h="154624">
                <a:tc>
                  <a:txBody>
                    <a:bodyPr/>
                    <a:lstStyle/>
                    <a:p>
                      <a:pPr algn="l" fontAlgn="b"/>
                      <a:r>
                        <a:rPr lang="en-US" sz="1100" u="none" strike="noStrike" dirty="0">
                          <a:effectLst/>
                        </a:rPr>
                        <a:t>/us/usc/t15/s80b–3/b/4</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990277"/>
                  </a:ext>
                </a:extLst>
              </a:tr>
              <a:tr h="598326">
                <a:tc>
                  <a:txBody>
                    <a:bodyPr/>
                    <a:lstStyle/>
                    <a:p>
                      <a:pPr algn="l" fontAlgn="b"/>
                      <a:r>
                        <a:rPr lang="en-US" sz="1100" u="none" strike="noStrike" dirty="0">
                          <a:effectLst/>
                        </a:rPr>
                        <a:t>/us/usc/t15/s80b–3/b/5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any plan described in section 414(e) of title 26 , any person or entity eligible to establish and maintain such a plan under title 26, or any trustee, director, officer, or employee of or volunteer for any such plan or person, if such person or entity, acting in such capacity, provides investment advice exclusively to, or with respect to, any plan, person, or entity or any company, account, or fund that is excluded from the definition of an investment company under section 80a–3(c)(14) of this title ;</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43464916"/>
                  </a:ext>
                </a:extLst>
              </a:tr>
              <a:tr h="154624">
                <a:tc>
                  <a:txBody>
                    <a:bodyPr/>
                    <a:lstStyle/>
                    <a:p>
                      <a:pPr algn="l" fontAlgn="b"/>
                      <a:r>
                        <a:rPr lang="en-US" sz="1100" u="none" strike="noStrike" dirty="0">
                          <a:effectLst/>
                        </a:rPr>
                        <a:t>/us/usc/t15/s80b–3/b/6</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24599390"/>
                  </a:ext>
                </a:extLst>
              </a:tr>
              <a:tr h="154624">
                <a:tc>
                  <a:txBody>
                    <a:bodyPr/>
                    <a:lstStyle/>
                    <a:p>
                      <a:pPr algn="l" fontAlgn="b"/>
                      <a:r>
                        <a:rPr lang="en-US" sz="1100" u="none" strike="noStrike" dirty="0">
                          <a:effectLst/>
                        </a:rPr>
                        <a:t>/us/usc/t15/s80b–3/b/7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06195618"/>
                  </a:ext>
                </a:extLst>
              </a:tr>
            </a:tbl>
          </a:graphicData>
        </a:graphic>
      </p:graphicFrame>
      <p:sp>
        <p:nvSpPr>
          <p:cNvPr id="7" name="Rectangle 6"/>
          <p:cNvSpPr/>
          <p:nvPr/>
        </p:nvSpPr>
        <p:spPr>
          <a:xfrm>
            <a:off x="5498591" y="1279525"/>
            <a:ext cx="6096000" cy="2092881"/>
          </a:xfrm>
          <a:prstGeom prst="rect">
            <a:avLst/>
          </a:prstGeom>
        </p:spPr>
        <p:txBody>
          <a:bodyPr>
            <a:spAutoFit/>
          </a:bodyPr>
          <a:lstStyle/>
          <a:p>
            <a:r>
              <a:rPr lang="en-US" sz="1000" b="1" dirty="0">
                <a:solidFill>
                  <a:srgbClr val="800080"/>
                </a:solidFill>
                <a:latin typeface="Courier New" panose="02070309020205020404" pitchFamily="49" charset="0"/>
                <a:cs typeface="Courier New" panose="02070309020205020404" pitchFamily="49" charset="0"/>
              </a:rPr>
              <a:t>SELECT *</a:t>
            </a:r>
          </a:p>
          <a:p>
            <a:r>
              <a:rPr lang="en-US" sz="1000" b="1" dirty="0">
                <a:solidFill>
                  <a:srgbClr val="800080"/>
                </a:solidFill>
                <a:latin typeface="Courier New" panose="02070309020205020404" pitchFamily="49" charset="0"/>
                <a:cs typeface="Courier New" panose="02070309020205020404" pitchFamily="49" charset="0"/>
              </a:rPr>
              <a:t>WHERE {</a:t>
            </a:r>
            <a:endParaRPr lang="en-US" sz="1000" dirty="0">
              <a:latin typeface="Courier New" panose="02070309020205020404" pitchFamily="49" charset="0"/>
              <a:cs typeface="Courier New" panose="02070309020205020404" pitchFamily="49" charset="0"/>
            </a:endParaRPr>
          </a:p>
          <a:p>
            <a:r>
              <a:rPr lang="en-US" sz="1000" dirty="0">
                <a:solidFill>
                  <a:srgbClr val="000080"/>
                </a:solidFill>
                <a:latin typeface="Courier New" panose="02070309020205020404" pitchFamily="49" charset="0"/>
                <a:cs typeface="Courier New" panose="02070309020205020404" pitchFamily="49" charset="0"/>
              </a:rPr>
              <a:t>   ?subsection a fro-usc:USC_Subsection .</a:t>
            </a:r>
          </a:p>
          <a:p>
            <a:r>
              <a:rPr lang="en-US" sz="1000" dirty="0">
                <a:solidFill>
                  <a:srgbClr val="000080"/>
                </a:solidFill>
                <a:latin typeface="Courier New" panose="02070309020205020404" pitchFamily="49" charset="0"/>
                <a:cs typeface="Courier New" panose="02070309020205020404" pitchFamily="49" charset="0"/>
              </a:rPr>
              <a:t>   ?subsection fro-usc:hasIdentifierText "/us/usc/t15/s80b–3/b" .</a:t>
            </a:r>
          </a:p>
          <a:p>
            <a:r>
              <a:rPr lang="en-US" sz="1000" dirty="0">
                <a:solidFill>
                  <a:srgbClr val="000080"/>
                </a:solidFill>
                <a:latin typeface="Courier New" panose="02070309020205020404" pitchFamily="49" charset="0"/>
                <a:cs typeface="Courier New" panose="02070309020205020404" pitchFamily="49" charset="0"/>
              </a:rPr>
              <a:t>   ?subsection fro-leg-ref:divided_by ?subsection_para .</a:t>
            </a:r>
          </a:p>
          <a:p>
            <a:r>
              <a:rPr lang="en-US" sz="1000" dirty="0">
                <a:solidFill>
                  <a:srgbClr val="000080"/>
                </a:solidFill>
                <a:latin typeface="Courier New" panose="02070309020205020404" pitchFamily="49" charset="0"/>
                <a:cs typeface="Courier New" panose="02070309020205020404" pitchFamily="49" charset="0"/>
              </a:rPr>
              <a:t>   ?subsection_para a fro-usc:USC_Paragraph .</a:t>
            </a:r>
          </a:p>
          <a:p>
            <a:r>
              <a:rPr lang="en-US" sz="1000" dirty="0">
                <a:solidFill>
                  <a:srgbClr val="000080"/>
                </a:solidFill>
                <a:latin typeface="Courier New" panose="02070309020205020404" pitchFamily="49" charset="0"/>
                <a:cs typeface="Courier New" panose="02070309020205020404" pitchFamily="49" charset="0"/>
              </a:rPr>
              <a:t>   ?subsection_para fro-leg-ref:hasSequenceNumber ?subsection_para_seq .</a:t>
            </a:r>
          </a:p>
          <a:p>
            <a:r>
              <a:rPr lang="en-US" sz="1000" dirty="0">
                <a:solidFill>
                  <a:srgbClr val="000080"/>
                </a:solidFill>
                <a:latin typeface="Courier New" panose="02070309020205020404" pitchFamily="49" charset="0"/>
                <a:cs typeface="Courier New" panose="02070309020205020404" pitchFamily="49" charset="0"/>
              </a:rPr>
              <a:t>   ?subsection_para fro-usc:hasIdentifierText ?subsection_para_ident .</a:t>
            </a:r>
          </a:p>
          <a:p>
            <a:r>
              <a:rPr lang="en-US" sz="1000" b="1" dirty="0">
                <a:solidFill>
                  <a:srgbClr val="800080"/>
                </a:solidFill>
                <a:latin typeface="Courier New" panose="02070309020205020404" pitchFamily="49" charset="0"/>
                <a:cs typeface="Courier New" panose="02070309020205020404" pitchFamily="49" charset="0"/>
              </a:rPr>
              <a:t>   OPTIONAL </a:t>
            </a:r>
            <a:r>
              <a:rPr lang="en-US" sz="1000" dirty="0">
                <a:solidFill>
                  <a:srgbClr val="800080"/>
                </a:solidFill>
                <a:latin typeface="Courier New" panose="02070309020205020404" pitchFamily="49" charset="0"/>
                <a:cs typeface="Courier New" panose="02070309020205020404" pitchFamily="49" charset="0"/>
              </a:rPr>
              <a:t>{</a:t>
            </a:r>
            <a:r>
              <a:rPr lang="en-US" sz="1000" dirty="0">
                <a:solidFill>
                  <a:srgbClr val="000080"/>
                </a:solidFill>
                <a:latin typeface="Courier New" panose="02070309020205020404" pitchFamily="49" charset="0"/>
                <a:cs typeface="Courier New" panose="02070309020205020404" pitchFamily="49" charset="0"/>
              </a:rPr>
              <a:t>?subsection_para fro-usc:hasHeading ?subsection_para_heading . } </a:t>
            </a:r>
          </a:p>
          <a:p>
            <a:r>
              <a:rPr lang="en-US" sz="1000" dirty="0">
                <a:solidFill>
                  <a:srgbClr val="000080"/>
                </a:solidFill>
                <a:latin typeface="Courier New" panose="02070309020205020404" pitchFamily="49" charset="0"/>
                <a:cs typeface="Courier New" panose="02070309020205020404" pitchFamily="49" charset="0"/>
              </a:rPr>
              <a:t>   ?subsection_para fro-usc:hasNumberText ?subsection_para_number .</a:t>
            </a:r>
          </a:p>
          <a:p>
            <a:r>
              <a:rPr lang="en-US" sz="1000" b="1" dirty="0">
                <a:solidFill>
                  <a:srgbClr val="800080"/>
                </a:solidFill>
                <a:latin typeface="Courier New" panose="02070309020205020404" pitchFamily="49" charset="0"/>
                <a:cs typeface="Courier New" panose="02070309020205020404" pitchFamily="49" charset="0"/>
              </a:rPr>
              <a:t>   OPTIONAL </a:t>
            </a:r>
            <a:r>
              <a:rPr lang="en-US" sz="1000" dirty="0">
                <a:solidFill>
                  <a:srgbClr val="800080"/>
                </a:solidFill>
                <a:latin typeface="Courier New" panose="02070309020205020404" pitchFamily="49" charset="0"/>
                <a:cs typeface="Courier New" panose="02070309020205020404" pitchFamily="49" charset="0"/>
              </a:rPr>
              <a:t>{</a:t>
            </a:r>
            <a:r>
              <a:rPr lang="en-US" sz="1000" dirty="0">
                <a:solidFill>
                  <a:srgbClr val="000080"/>
                </a:solidFill>
                <a:latin typeface="Courier New" panose="02070309020205020404" pitchFamily="49" charset="0"/>
                <a:cs typeface="Courier New" panose="02070309020205020404" pitchFamily="49" charset="0"/>
              </a:rPr>
              <a:t>?subsection_para fro-usc:hasContentText ?subsection_para_text .}</a:t>
            </a:r>
          </a:p>
          <a:p>
            <a:r>
              <a:rPr lang="en-US" sz="1000" dirty="0">
                <a:latin typeface="Courier New" panose="02070309020205020404" pitchFamily="49" charset="0"/>
                <a:cs typeface="Courier New" panose="02070309020205020404" pitchFamily="49" charset="0"/>
              </a:rPr>
              <a:t>}</a:t>
            </a:r>
          </a:p>
          <a:p>
            <a:r>
              <a:rPr lang="en-US" sz="1000" b="1" dirty="0">
                <a:solidFill>
                  <a:srgbClr val="800080"/>
                </a:solidFill>
                <a:latin typeface="Courier New" panose="02070309020205020404" pitchFamily="49" charset="0"/>
                <a:cs typeface="Courier New" panose="02070309020205020404" pitchFamily="49" charset="0"/>
              </a:rPr>
              <a:t>ORDER BY </a:t>
            </a:r>
            <a:r>
              <a:rPr lang="en-US" sz="1000" dirty="0">
                <a:solidFill>
                  <a:srgbClr val="000080"/>
                </a:solidFill>
                <a:latin typeface="Courier New" panose="02070309020205020404" pitchFamily="49" charset="0"/>
                <a:cs typeface="Courier New" panose="02070309020205020404" pitchFamily="49" charset="0"/>
              </a:rPr>
              <a:t>?subsection_para_number</a:t>
            </a:r>
            <a:endParaRPr lang="en-US" sz="1000" dirty="0">
              <a:latin typeface="Courier New" panose="02070309020205020404" pitchFamily="49" charset="0"/>
              <a:cs typeface="Courier New" panose="02070309020205020404" pitchFamily="49" charset="0"/>
            </a:endParaRPr>
          </a:p>
        </p:txBody>
      </p:sp>
      <p:sp>
        <p:nvSpPr>
          <p:cNvPr id="8" name="Title 1"/>
          <p:cNvSpPr>
            <a:spLocks noGrp="1"/>
          </p:cNvSpPr>
          <p:nvPr>
            <p:ph type="title"/>
          </p:nvPr>
        </p:nvSpPr>
        <p:spPr>
          <a:xfrm>
            <a:off x="619125" y="365125"/>
            <a:ext cx="9448068" cy="914400"/>
          </a:xfrm>
        </p:spPr>
        <p:txBody>
          <a:bodyPr>
            <a:normAutofit/>
          </a:bodyPr>
          <a:lstStyle/>
          <a:p>
            <a:r>
              <a:rPr lang="en-US" dirty="0"/>
              <a:t>USC query: Registration Subsection</a:t>
            </a:r>
          </a:p>
        </p:txBody>
      </p:sp>
      <p:sp>
        <p:nvSpPr>
          <p:cNvPr id="9" name="Rectangle 8"/>
          <p:cNvSpPr/>
          <p:nvPr/>
        </p:nvSpPr>
        <p:spPr>
          <a:xfrm>
            <a:off x="794841" y="1206373"/>
            <a:ext cx="4703750" cy="646331"/>
          </a:xfrm>
          <a:prstGeom prst="rect">
            <a:avLst/>
          </a:prstGeom>
        </p:spPr>
        <p:txBody>
          <a:bodyPr wrap="square">
            <a:spAutoFit/>
          </a:bodyPr>
          <a:lstStyle/>
          <a:p>
            <a:r>
              <a:rPr lang="en-US" dirty="0">
                <a:solidFill>
                  <a:srgbClr val="00B0F0"/>
                </a:solidFill>
              </a:rPr>
              <a:t>The query SELECTs all Paragraphs under Subsection § 80b–3/b - Registration Exemption</a:t>
            </a:r>
          </a:p>
        </p:txBody>
      </p:sp>
      <p:sp>
        <p:nvSpPr>
          <p:cNvPr id="10" name="TextBox 9"/>
          <p:cNvSpPr txBox="1"/>
          <p:nvPr/>
        </p:nvSpPr>
        <p:spPr>
          <a:xfrm>
            <a:off x="794841" y="1852704"/>
            <a:ext cx="4248912" cy="1200329"/>
          </a:xfrm>
          <a:prstGeom prst="rect">
            <a:avLst/>
          </a:prstGeom>
          <a:noFill/>
        </p:spPr>
        <p:txBody>
          <a:bodyPr wrap="square" rtlCol="0">
            <a:spAutoFit/>
          </a:bodyPr>
          <a:lstStyle/>
          <a:p>
            <a:r>
              <a:rPr lang="en-US" sz="1200" dirty="0">
                <a:sym typeface="Wingdings" panose="05000000000000000000" pitchFamily="2" charset="2"/>
              </a:rPr>
              <a:t>Finally, we drilled down from Title 15 all the way to the Investment Adviser Registration exemption. The piece of </a:t>
            </a:r>
            <a:r>
              <a:rPr lang="en-US" sz="1200" dirty="0">
                <a:sym typeface="Wingdings" panose="05000000000000000000" pitchFamily="2" charset="2"/>
                <a:hlinkClick r:id="rId2" action="ppaction://hlinksldjump"/>
              </a:rPr>
              <a:t>USC OLCR XML</a:t>
            </a:r>
            <a:r>
              <a:rPr lang="en-US" sz="1200" dirty="0">
                <a:sym typeface="Wingdings" panose="05000000000000000000" pitchFamily="2" charset="2"/>
              </a:rPr>
              <a:t> that we started with.</a:t>
            </a:r>
          </a:p>
          <a:p>
            <a:endParaRPr lang="en-US" sz="1200" dirty="0">
              <a:sym typeface="Wingdings" panose="05000000000000000000" pitchFamily="2" charset="2"/>
            </a:endParaRPr>
          </a:p>
          <a:p>
            <a:r>
              <a:rPr lang="en-US" sz="1200" dirty="0">
                <a:sym typeface="Wingdings" panose="05000000000000000000" pitchFamily="2" charset="2"/>
              </a:rPr>
              <a:t>Note that paragraphs 5,7 and don’t have a text, because they have content in Subparagraphs.</a:t>
            </a:r>
          </a:p>
        </p:txBody>
      </p:sp>
    </p:spTree>
    <p:extLst>
      <p:ext uri="{BB962C8B-B14F-4D97-AF65-F5344CB8AC3E}">
        <p14:creationId xmlns:p14="http://schemas.microsoft.com/office/powerpoint/2010/main" val="33317257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conclusion</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6" name="Picture 5"/>
          <p:cNvPicPr>
            <a:picLocks noChangeAspect="1"/>
          </p:cNvPicPr>
          <p:nvPr/>
        </p:nvPicPr>
        <p:blipFill>
          <a:blip r:embed="rId2"/>
          <a:stretch>
            <a:fillRect/>
          </a:stretch>
        </p:blipFill>
        <p:spPr>
          <a:xfrm>
            <a:off x="881451" y="1682875"/>
            <a:ext cx="2714992" cy="1965741"/>
          </a:xfrm>
          <a:prstGeom prst="rect">
            <a:avLst/>
          </a:prstGeom>
        </p:spPr>
      </p:pic>
      <p:sp>
        <p:nvSpPr>
          <p:cNvPr id="7" name="TextBox 6"/>
          <p:cNvSpPr txBox="1"/>
          <p:nvPr/>
        </p:nvSpPr>
        <p:spPr>
          <a:xfrm>
            <a:off x="619125" y="3802458"/>
            <a:ext cx="3239644" cy="2031325"/>
          </a:xfrm>
          <a:prstGeom prst="rect">
            <a:avLst/>
          </a:prstGeom>
          <a:noFill/>
        </p:spPr>
        <p:txBody>
          <a:bodyPr wrap="square" rtlCol="0">
            <a:spAutoFit/>
          </a:bodyPr>
          <a:lstStyle/>
          <a:p>
            <a:r>
              <a:rPr lang="en-US" sz="1400" dirty="0"/>
              <a:t>Code of Federal Regulations and the United States Code are LKIF Legal Documents: Statute and Regulation.</a:t>
            </a:r>
          </a:p>
          <a:p>
            <a:r>
              <a:rPr lang="en-US" sz="1400" dirty="0"/>
              <a:t>The legislative context for laws &amp; regulations consists of actors (LKIF Public Bodies and Public Acts), and Public Acts ( lawmaking, rulemaking, codification and publication). LKIF expression ties the Public Act to the Legal Document. </a:t>
            </a:r>
          </a:p>
        </p:txBody>
      </p:sp>
      <p:pic>
        <p:nvPicPr>
          <p:cNvPr id="8" name="Picture 7"/>
          <p:cNvPicPr>
            <a:picLocks noChangeAspect="1"/>
          </p:cNvPicPr>
          <p:nvPr/>
        </p:nvPicPr>
        <p:blipFill>
          <a:blip r:embed="rId3"/>
          <a:stretch>
            <a:fillRect/>
          </a:stretch>
        </p:blipFill>
        <p:spPr>
          <a:xfrm>
            <a:off x="4422169" y="2036229"/>
            <a:ext cx="2883950" cy="1259032"/>
          </a:xfrm>
          <a:prstGeom prst="rect">
            <a:avLst/>
          </a:prstGeom>
        </p:spPr>
      </p:pic>
      <p:sp>
        <p:nvSpPr>
          <p:cNvPr id="30" name="TextBox 29"/>
          <p:cNvSpPr txBox="1"/>
          <p:nvPr/>
        </p:nvSpPr>
        <p:spPr>
          <a:xfrm>
            <a:off x="4256762" y="3802457"/>
            <a:ext cx="3209544" cy="2031325"/>
          </a:xfrm>
          <a:prstGeom prst="rect">
            <a:avLst/>
          </a:prstGeom>
          <a:noFill/>
        </p:spPr>
        <p:txBody>
          <a:bodyPr wrap="square" rtlCol="0">
            <a:spAutoFit/>
          </a:bodyPr>
          <a:lstStyle/>
          <a:p>
            <a:r>
              <a:rPr lang="en-US" sz="1400" dirty="0"/>
              <a:t>Government publishers provide the laws and regulations in XML format. </a:t>
            </a:r>
          </a:p>
          <a:p>
            <a:pPr marL="285750" indent="-285750">
              <a:buFont typeface="Arial" panose="020B0604020202020204" pitchFamily="34" charset="0"/>
              <a:buChar char="•"/>
            </a:pPr>
            <a:r>
              <a:rPr lang="en-US" sz="1400" b="1" dirty="0"/>
              <a:t>E</a:t>
            </a:r>
            <a:r>
              <a:rPr lang="en-US" sz="1400" dirty="0"/>
              <a:t>xtract and convert the source file into FRO RDF Staging. </a:t>
            </a:r>
          </a:p>
          <a:p>
            <a:pPr marL="285750" indent="-285750">
              <a:buFont typeface="Arial" panose="020B0604020202020204" pitchFamily="34" charset="0"/>
              <a:buChar char="•"/>
            </a:pPr>
            <a:r>
              <a:rPr lang="en-US" sz="1400" b="1" dirty="0"/>
              <a:t>T</a:t>
            </a:r>
            <a:r>
              <a:rPr lang="en-US" sz="1400" dirty="0"/>
              <a:t>ransform the RDF representation into FRO ontology with semantic mapping and Inference Rules.</a:t>
            </a:r>
          </a:p>
          <a:p>
            <a:pPr marL="285750" indent="-285750">
              <a:buFont typeface="Arial" panose="020B0604020202020204" pitchFamily="34" charset="0"/>
              <a:buChar char="•"/>
            </a:pPr>
            <a:r>
              <a:rPr lang="en-US" sz="1400" b="1" dirty="0"/>
              <a:t>L</a:t>
            </a:r>
            <a:r>
              <a:rPr lang="en-US" sz="1400" dirty="0"/>
              <a:t>oad the inference triples into the target FRO ontology.</a:t>
            </a:r>
          </a:p>
        </p:txBody>
      </p:sp>
      <p:pic>
        <p:nvPicPr>
          <p:cNvPr id="31" name="Picture 30"/>
          <p:cNvPicPr>
            <a:picLocks noChangeAspect="1"/>
          </p:cNvPicPr>
          <p:nvPr/>
        </p:nvPicPr>
        <p:blipFill>
          <a:blip r:embed="rId4"/>
          <a:stretch>
            <a:fillRect/>
          </a:stretch>
        </p:blipFill>
        <p:spPr>
          <a:xfrm>
            <a:off x="8131846" y="1898294"/>
            <a:ext cx="2674450" cy="1534902"/>
          </a:xfrm>
          <a:prstGeom prst="rect">
            <a:avLst/>
          </a:prstGeom>
        </p:spPr>
      </p:pic>
      <p:sp>
        <p:nvSpPr>
          <p:cNvPr id="37" name="TextBox 36"/>
          <p:cNvSpPr txBox="1"/>
          <p:nvPr/>
        </p:nvSpPr>
        <p:spPr>
          <a:xfrm>
            <a:off x="7864299" y="3802457"/>
            <a:ext cx="3209544" cy="2031325"/>
          </a:xfrm>
          <a:prstGeom prst="rect">
            <a:avLst/>
          </a:prstGeom>
          <a:noFill/>
        </p:spPr>
        <p:txBody>
          <a:bodyPr wrap="square" rtlCol="0">
            <a:spAutoFit/>
          </a:bodyPr>
          <a:lstStyle/>
          <a:p>
            <a:r>
              <a:rPr lang="en-US" sz="1400" dirty="0"/>
              <a:t>The result is a standard Legal Ontology (LKIF) with FRO extensions populated with the full text of Finance Laws and Regulations.</a:t>
            </a:r>
          </a:p>
          <a:p>
            <a:r>
              <a:rPr lang="en-US" sz="1400" dirty="0"/>
              <a:t>The Semantic Web approach has everything within the ontology and available for SPARQL query: Requirements, Schema, Data, Linage to source, and Mapping. </a:t>
            </a:r>
          </a:p>
        </p:txBody>
      </p:sp>
    </p:spTree>
    <p:extLst>
      <p:ext uri="{BB962C8B-B14F-4D97-AF65-F5344CB8AC3E}">
        <p14:creationId xmlns:p14="http://schemas.microsoft.com/office/powerpoint/2010/main" val="38175389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54" y="450824"/>
            <a:ext cx="11091008" cy="914400"/>
          </a:xfrm>
        </p:spPr>
        <p:txBody>
          <a:bodyPr>
            <a:normAutofit/>
          </a:bodyPr>
          <a:lstStyle/>
          <a:p>
            <a:r>
              <a:rPr lang="en-US" sz="3600" dirty="0"/>
              <a:t>Chapter II – books, recommended companion reading</a:t>
            </a:r>
          </a:p>
        </p:txBody>
      </p:sp>
      <p:sp>
        <p:nvSpPr>
          <p:cNvPr id="12" name="Footer Placeholder 2"/>
          <p:cNvSpPr>
            <a:spLocks noGrp="1"/>
          </p:cNvSpPr>
          <p:nvPr>
            <p:ph type="ftr" sz="quarter" idx="11"/>
          </p:nvPr>
        </p:nvSpPr>
        <p:spPr>
          <a:xfrm>
            <a:off x="8097471" y="6411939"/>
            <a:ext cx="2743200" cy="182880"/>
          </a:xfrm>
        </p:spPr>
        <p:txBody>
          <a:bodyPr/>
          <a:lstStyle/>
          <a:p>
            <a:pPr algn="r"/>
            <a:r>
              <a:rPr lang="en-US" dirty="0"/>
              <a:t>http://finregont.com  © Jayzed Data Models Inc. 2016     </a:t>
            </a:r>
          </a:p>
        </p:txBody>
      </p:sp>
      <p:sp>
        <p:nvSpPr>
          <p:cNvPr id="14" name="Rectangle 13"/>
          <p:cNvSpPr/>
          <p:nvPr/>
        </p:nvSpPr>
        <p:spPr>
          <a:xfrm>
            <a:off x="6378971" y="3918142"/>
            <a:ext cx="2276272" cy="1477328"/>
          </a:xfrm>
          <a:prstGeom prst="rect">
            <a:avLst/>
          </a:prstGeom>
        </p:spPr>
        <p:txBody>
          <a:bodyPr wrap="square">
            <a:spAutoFit/>
          </a:bodyPr>
          <a:lstStyle/>
          <a:p>
            <a:r>
              <a:rPr lang="en-US" sz="1600" b="1" dirty="0">
                <a:solidFill>
                  <a:srgbClr val="00B0F0"/>
                </a:solidFill>
              </a:rPr>
              <a:t>Model Driven Engineering and Ontology Development </a:t>
            </a:r>
            <a:r>
              <a:rPr lang="en-US" sz="1400" dirty="0"/>
              <a:t>Dragan Gasevic, Dragan Djuric, Vladan Devedzic</a:t>
            </a:r>
          </a:p>
          <a:p>
            <a:r>
              <a:rPr lang="en-US" sz="1400" dirty="0"/>
              <a:t>Springer, 2010</a:t>
            </a:r>
          </a:p>
        </p:txBody>
      </p:sp>
      <p:sp>
        <p:nvSpPr>
          <p:cNvPr id="15" name="TextBox 14"/>
          <p:cNvSpPr txBox="1"/>
          <p:nvPr/>
        </p:nvSpPr>
        <p:spPr>
          <a:xfrm>
            <a:off x="9083815" y="3915222"/>
            <a:ext cx="2286000" cy="1261884"/>
          </a:xfrm>
          <a:prstGeom prst="rect">
            <a:avLst/>
          </a:prstGeom>
          <a:noFill/>
        </p:spPr>
        <p:txBody>
          <a:bodyPr wrap="square" rtlCol="0">
            <a:spAutoFit/>
          </a:bodyPr>
          <a:lstStyle/>
          <a:p>
            <a:r>
              <a:rPr lang="en-US" sz="1600" b="1" dirty="0">
                <a:solidFill>
                  <a:srgbClr val="00B0F0"/>
                </a:solidFill>
              </a:rPr>
              <a:t>Legal Ontology Engineering</a:t>
            </a:r>
          </a:p>
          <a:p>
            <a:r>
              <a:rPr lang="en-US" sz="1400" dirty="0"/>
              <a:t>Nuria Casellas</a:t>
            </a:r>
          </a:p>
          <a:p>
            <a:r>
              <a:rPr lang="en-US" sz="1400" dirty="0"/>
              <a:t>Springer, 2011</a:t>
            </a:r>
          </a:p>
          <a:p>
            <a:r>
              <a:rPr lang="en-US" sz="1600" dirty="0"/>
              <a:t> </a:t>
            </a:r>
            <a:endParaRPr lang="en-US" sz="1400" dirty="0"/>
          </a:p>
        </p:txBody>
      </p:sp>
      <p:sp>
        <p:nvSpPr>
          <p:cNvPr id="16" name="TextBox 15"/>
          <p:cNvSpPr txBox="1"/>
          <p:nvPr/>
        </p:nvSpPr>
        <p:spPr>
          <a:xfrm>
            <a:off x="3602003" y="3915222"/>
            <a:ext cx="2286000" cy="2185214"/>
          </a:xfrm>
          <a:prstGeom prst="rect">
            <a:avLst/>
          </a:prstGeom>
          <a:noFill/>
        </p:spPr>
        <p:txBody>
          <a:bodyPr wrap="square" rtlCol="0">
            <a:spAutoFit/>
          </a:bodyPr>
          <a:lstStyle/>
          <a:p>
            <a:r>
              <a:rPr lang="en-US" sz="1600" b="1" dirty="0">
                <a:solidFill>
                  <a:srgbClr val="00B0F0"/>
                </a:solidFill>
              </a:rPr>
              <a:t>Law and the Semantic Web: Legal Ontologies, Methodologies, Legal Information Retrieval, and Applications</a:t>
            </a:r>
          </a:p>
          <a:p>
            <a:r>
              <a:rPr lang="en-US" sz="1400" dirty="0"/>
              <a:t>Richard Benjamins, Pompeu Casanovas, Joost Breuker, Aldo Gangemi</a:t>
            </a:r>
          </a:p>
          <a:p>
            <a:r>
              <a:rPr lang="en-US" sz="1400" dirty="0"/>
              <a:t>Springer, 2009 </a:t>
            </a:r>
            <a:endParaRPr lang="en-US" sz="1200" dirty="0"/>
          </a:p>
        </p:txBody>
      </p:sp>
      <p:sp>
        <p:nvSpPr>
          <p:cNvPr id="19" name="TextBox 18"/>
          <p:cNvSpPr txBox="1"/>
          <p:nvPr/>
        </p:nvSpPr>
        <p:spPr>
          <a:xfrm>
            <a:off x="787467" y="3915222"/>
            <a:ext cx="2286000" cy="1261884"/>
          </a:xfrm>
          <a:prstGeom prst="rect">
            <a:avLst/>
          </a:prstGeom>
          <a:noFill/>
        </p:spPr>
        <p:txBody>
          <a:bodyPr wrap="square" rtlCol="0">
            <a:spAutoFit/>
          </a:bodyPr>
          <a:lstStyle/>
          <a:p>
            <a:r>
              <a:rPr lang="en-US" sz="1600" b="1" dirty="0">
                <a:solidFill>
                  <a:srgbClr val="00B0F0"/>
                </a:solidFill>
              </a:rPr>
              <a:t>Data Integration Blueprint and Modeling</a:t>
            </a:r>
          </a:p>
          <a:p>
            <a:r>
              <a:rPr lang="en-US" sz="1400" dirty="0"/>
              <a:t>Anthony David Giordano</a:t>
            </a:r>
          </a:p>
          <a:p>
            <a:r>
              <a:rPr lang="en-US" sz="1400" dirty="0"/>
              <a:t>IBM Press, 2011</a:t>
            </a:r>
          </a:p>
          <a:p>
            <a:r>
              <a:rPr lang="en-US" sz="1600" dirty="0"/>
              <a:t> </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106" y="1471645"/>
            <a:ext cx="1694980" cy="22494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511" y="1471645"/>
            <a:ext cx="1481723" cy="22494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0393" y="1471645"/>
            <a:ext cx="1497078" cy="22494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5071" y="1471645"/>
            <a:ext cx="1496632" cy="2249455"/>
          </a:xfrm>
          <a:prstGeom prst="rect">
            <a:avLst/>
          </a:prstGeom>
        </p:spPr>
      </p:pic>
    </p:spTree>
    <p:extLst>
      <p:ext uri="{BB962C8B-B14F-4D97-AF65-F5344CB8AC3E}">
        <p14:creationId xmlns:p14="http://schemas.microsoft.com/office/powerpoint/2010/main" val="17859976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II - references</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sz="1400" dirty="0"/>
              <a:t>Financial Regulation Ontology</a:t>
            </a:r>
          </a:p>
          <a:p>
            <a:pPr marL="800100" lvl="1" indent="-342900">
              <a:buFont typeface="+mj-lt"/>
              <a:buAutoNum type="romanLcPeriod"/>
            </a:pPr>
            <a:r>
              <a:rPr lang="en-US" sz="1200" dirty="0"/>
              <a:t>Tutorial (online PowerPoint and softcopies): </a:t>
            </a:r>
            <a:r>
              <a:rPr lang="en-US" sz="1200" dirty="0">
                <a:hlinkClick r:id="rId2"/>
              </a:rPr>
              <a:t>http://finregont.com/financial-regulation-ontology-tutorial/</a:t>
            </a:r>
            <a:r>
              <a:rPr lang="en-US" sz="1200" dirty="0"/>
              <a:t> </a:t>
            </a:r>
          </a:p>
          <a:p>
            <a:pPr marL="800100" lvl="1" indent="-342900">
              <a:buFont typeface="+mj-lt"/>
              <a:buAutoNum type="romanLcPeriod"/>
            </a:pPr>
            <a:r>
              <a:rPr lang="en-US" sz="1200" dirty="0"/>
              <a:t>Documentation: </a:t>
            </a:r>
            <a:r>
              <a:rPr lang="en-US" sz="1200" dirty="0">
                <a:hlinkClick r:id="rId3"/>
              </a:rPr>
              <a:t>http://finregont.com/ontology-documentation/</a:t>
            </a:r>
            <a:r>
              <a:rPr lang="en-US" sz="1200" dirty="0"/>
              <a:t> </a:t>
            </a:r>
          </a:p>
          <a:p>
            <a:pPr marL="800100" lvl="1" indent="-342900">
              <a:buFont typeface="+mj-lt"/>
              <a:buAutoNum type="romanLcPeriod"/>
            </a:pPr>
            <a:r>
              <a:rPr lang="en-US" sz="1200" dirty="0"/>
              <a:t>SPARQL queries and result sets in Excel: </a:t>
            </a:r>
            <a:r>
              <a:rPr lang="en-US" sz="1200" dirty="0">
                <a:hlinkClick r:id="rId4"/>
              </a:rPr>
              <a:t>http://finregont.com/fro/query/</a:t>
            </a:r>
            <a:r>
              <a:rPr lang="en-US" sz="1200" dirty="0"/>
              <a:t> </a:t>
            </a:r>
          </a:p>
          <a:p>
            <a:pPr marL="800100" lvl="1" indent="-342900">
              <a:buFont typeface="+mj-lt"/>
              <a:buAutoNum type="romanLcPeriod"/>
            </a:pPr>
            <a:r>
              <a:rPr lang="en-US" sz="1200" dirty="0"/>
              <a:t>Source Files (OWL-turtle): </a:t>
            </a:r>
            <a:r>
              <a:rPr lang="en-US" sz="1200" dirty="0">
                <a:hlinkClick r:id="rId5"/>
              </a:rPr>
              <a:t>http://finregont.com/fro/</a:t>
            </a:r>
            <a:br>
              <a:rPr lang="en-US" sz="1200" dirty="0"/>
            </a:br>
            <a:r>
              <a:rPr lang="en-US" sz="1200" dirty="0"/>
              <a:t>Subdirectories CFR, USC and REF </a:t>
            </a:r>
          </a:p>
          <a:p>
            <a:pPr marL="342900" indent="-342900">
              <a:buFont typeface="+mj-lt"/>
              <a:buAutoNum type="arabicPeriod"/>
            </a:pPr>
            <a:r>
              <a:rPr lang="en-US" sz="1400" dirty="0"/>
              <a:t>TopBraid Composer Maestro website:  </a:t>
            </a:r>
            <a:r>
              <a:rPr lang="en-US" sz="1400" dirty="0">
                <a:hlinkClick r:id="rId6"/>
              </a:rPr>
              <a:t>http://www.topquadrant.com/tools/IDE-topbraid-composer-maestro-edition/</a:t>
            </a:r>
            <a:r>
              <a:rPr lang="en-US" sz="1400" dirty="0"/>
              <a:t> </a:t>
            </a:r>
          </a:p>
          <a:p>
            <a:pPr marL="342900" indent="-342900">
              <a:buFont typeface="+mj-lt"/>
              <a:buAutoNum type="arabicPeriod"/>
            </a:pPr>
            <a:r>
              <a:rPr lang="en-US" sz="1400" dirty="0"/>
              <a:t>TopQuadrant, SPIN SPARQL Inferencing Notation: </a:t>
            </a:r>
            <a:r>
              <a:rPr lang="en-US" sz="1400" dirty="0">
                <a:hlinkClick r:id="rId7"/>
              </a:rPr>
              <a:t>http://www.topquadrant.com/technology/sparql-rules-spin/</a:t>
            </a:r>
            <a:endParaRPr lang="en-US" sz="1400" dirty="0"/>
          </a:p>
          <a:p>
            <a:pPr marL="342900" indent="-342900">
              <a:buFont typeface="+mj-lt"/>
              <a:buAutoNum type="arabicPeriod"/>
            </a:pPr>
            <a:r>
              <a:rPr lang="en-US" sz="1400" dirty="0"/>
              <a:t>TopQuadrant, SPINMap ontology mapping: </a:t>
            </a:r>
            <a:r>
              <a:rPr lang="en-US" sz="1400" dirty="0">
                <a:hlinkClick r:id="rId8"/>
              </a:rPr>
              <a:t>http://www.topquadrant.com/2011/04/21/spinmap-sparql-based-ontology-mapping-with-a-graphical-notation/</a:t>
            </a:r>
            <a:r>
              <a:rPr lang="en-US" sz="1400" dirty="0"/>
              <a:t> </a:t>
            </a:r>
          </a:p>
          <a:p>
            <a:pPr marL="342900" indent="-342900">
              <a:buFont typeface="+mj-lt"/>
              <a:buAutoNum type="arabicPeriod"/>
            </a:pPr>
            <a:r>
              <a:rPr lang="en-US" sz="1400" dirty="0"/>
              <a:t>W3C, Recommendation: SPARQL Query Language for RDF: </a:t>
            </a:r>
            <a:r>
              <a:rPr lang="en-US" sz="1400" dirty="0">
                <a:hlinkClick r:id="rId9"/>
              </a:rPr>
              <a:t>http://www.w3.org/TR/rdf-sparql-query/</a:t>
            </a:r>
            <a:r>
              <a:rPr lang="en-US" sz="1400" dirty="0"/>
              <a:t>  </a:t>
            </a:r>
          </a:p>
          <a:p>
            <a:pPr marL="342900" indent="-342900">
              <a:buFont typeface="+mj-lt"/>
              <a:buAutoNum type="arabicPeriod"/>
            </a:pPr>
            <a:r>
              <a:rPr lang="en-US" sz="1400" dirty="0"/>
              <a:t>SPIN – SPARQL Inferencing Notation website: </a:t>
            </a:r>
            <a:r>
              <a:rPr lang="en-US" sz="1400" dirty="0">
                <a:hlinkClick r:id="rId10"/>
              </a:rPr>
              <a:t>http://spinrdf.org/</a:t>
            </a:r>
            <a:endParaRPr lang="en-US" sz="1400" dirty="0"/>
          </a:p>
          <a:p>
            <a:pPr marL="342900" indent="-342900">
              <a:buFont typeface="+mj-lt"/>
              <a:buAutoNum type="arabicPeriod"/>
            </a:pPr>
            <a:r>
              <a:rPr lang="en-US" sz="1400" dirty="0"/>
              <a:t>SPARQL Motion website: </a:t>
            </a:r>
            <a:r>
              <a:rPr lang="en-US" sz="1400" dirty="0">
                <a:hlinkClick r:id="rId11"/>
              </a:rPr>
              <a:t>http://sparqlmotion.org/</a:t>
            </a:r>
            <a:r>
              <a:rPr lang="en-US" sz="1400" dirty="0"/>
              <a:t> </a:t>
            </a:r>
          </a:p>
          <a:p>
            <a:pPr marL="342900" indent="-342900">
              <a:buFont typeface="+mj-lt"/>
              <a:buAutoNum type="arabicPeriod"/>
            </a:pPr>
            <a:endParaRPr lang="en-US" sz="1400" dirty="0"/>
          </a:p>
        </p:txBody>
      </p:sp>
      <p:sp>
        <p:nvSpPr>
          <p:cNvPr id="5" name="Footer Placeholder 2"/>
          <p:cNvSpPr>
            <a:spLocks noGrp="1"/>
          </p:cNvSpPr>
          <p:nvPr>
            <p:ph type="ftr" sz="quarter" idx="11"/>
          </p:nvPr>
        </p:nvSpPr>
        <p:spPr>
          <a:xfrm>
            <a:off x="8097471" y="6411939"/>
            <a:ext cx="2743200" cy="182880"/>
          </a:xfrm>
        </p:spPr>
        <p:txBody>
          <a:bodyPr/>
          <a:lstStyle/>
          <a:p>
            <a:pPr algn="r"/>
            <a:r>
              <a:rPr lang="en-US" dirty="0"/>
              <a:t>http://finregont.com  © Jayzed Data Models Inc. 2016     </a:t>
            </a:r>
          </a:p>
        </p:txBody>
      </p:sp>
    </p:spTree>
    <p:extLst>
      <p:ext uri="{BB962C8B-B14F-4D97-AF65-F5344CB8AC3E}">
        <p14:creationId xmlns:p14="http://schemas.microsoft.com/office/powerpoint/2010/main" val="216339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Codification of the Law in the ontology</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911" y="1578782"/>
            <a:ext cx="4175760" cy="4533900"/>
          </a:xfrm>
          <a:prstGeom prst="rect">
            <a:avLst/>
          </a:prstGeom>
        </p:spPr>
      </p:pic>
      <p:sp>
        <p:nvSpPr>
          <p:cNvPr id="11" name="TextBox 10"/>
          <p:cNvSpPr txBox="1"/>
          <p:nvPr/>
        </p:nvSpPr>
        <p:spPr>
          <a:xfrm>
            <a:off x="720724" y="1148960"/>
            <a:ext cx="5812937" cy="5262979"/>
          </a:xfrm>
          <a:prstGeom prst="rect">
            <a:avLst/>
          </a:prstGeom>
          <a:noFill/>
        </p:spPr>
        <p:txBody>
          <a:bodyPr wrap="square" rtlCol="0">
            <a:spAutoFit/>
          </a:bodyPr>
          <a:lstStyle/>
          <a:p>
            <a:r>
              <a:rPr lang="en-US" dirty="0">
                <a:solidFill>
                  <a:srgbClr val="00B0F0"/>
                </a:solidFill>
              </a:rPr>
              <a:t>“Positive law codification by the Office of the Law Revision Counsel is the process of preparing and enacting a codification bill to restate existing law as a positive law title of the United States Code.” </a:t>
            </a:r>
            <a:r>
              <a:rPr lang="en-US" baseline="30000" dirty="0">
                <a:solidFill>
                  <a:srgbClr val="00B0F0"/>
                </a:solidFill>
              </a:rPr>
              <a:t>1</a:t>
            </a:r>
          </a:p>
          <a:p>
            <a:endParaRPr lang="en-US" baseline="30000" dirty="0">
              <a:solidFill>
                <a:srgbClr val="00B0F0"/>
              </a:solidFill>
            </a:endParaRPr>
          </a:p>
          <a:p>
            <a:endParaRPr lang="en-US" baseline="30000" dirty="0">
              <a:solidFill>
                <a:srgbClr val="00B0F0"/>
              </a:solidFill>
            </a:endParaRPr>
          </a:p>
          <a:p>
            <a:r>
              <a:rPr lang="en-US" sz="1600" dirty="0"/>
              <a:t>FRO has the Office of the Law Revision Council (OLRC) has a LKIF Legislative Body, because it works for Congress.</a:t>
            </a:r>
          </a:p>
          <a:p>
            <a:endParaRPr lang="en-US" sz="1600" dirty="0"/>
          </a:p>
          <a:p>
            <a:r>
              <a:rPr lang="en-US" sz="1600" dirty="0"/>
              <a:t>“USC_114-219” is the FRO Codification process, a subclass of LKIF Public Act. </a:t>
            </a:r>
          </a:p>
          <a:p>
            <a:endParaRPr lang="en-US" sz="1600" dirty="0"/>
          </a:p>
          <a:p>
            <a:r>
              <a:rPr lang="en-US" sz="1600" dirty="0"/>
              <a:t>The Definitional Expression US Advisor Act is created by the codification. The expression is held by OLRC thus in turn by Congress.</a:t>
            </a:r>
          </a:p>
          <a:p>
            <a:endParaRPr lang="en-US" sz="1600" dirty="0"/>
          </a:p>
          <a:p>
            <a:r>
              <a:rPr lang="en-US" sz="1600" dirty="0"/>
              <a:t>The medium that bears the expression is the Release Point 114-219 of 29 July 2016. FRO Edition is subclass of LKIF Statute, which is subclass LKIF Legal Document</a:t>
            </a:r>
          </a:p>
          <a:p>
            <a:r>
              <a:rPr lang="en-US" sz="1600" dirty="0"/>
              <a:t>“usc-t12-ch17:id81a43…” is the instance of the FRO USC Title, root of over 1,100 components with the text of the law.</a:t>
            </a:r>
          </a:p>
        </p:txBody>
      </p:sp>
    </p:spTree>
    <p:extLst>
      <p:ext uri="{BB962C8B-B14F-4D97-AF65-F5344CB8AC3E}">
        <p14:creationId xmlns:p14="http://schemas.microsoft.com/office/powerpoint/2010/main" val="4253072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 Chapter III – Legal Reasoning</a:t>
            </a:r>
          </a:p>
        </p:txBody>
      </p:sp>
      <p:sp>
        <p:nvSpPr>
          <p:cNvPr id="3" name="Content Placeholder 2"/>
          <p:cNvSpPr>
            <a:spLocks noGrp="1"/>
          </p:cNvSpPr>
          <p:nvPr>
            <p:ph idx="1"/>
          </p:nvPr>
        </p:nvSpPr>
        <p:spPr/>
        <p:txBody>
          <a:bodyPr/>
          <a:lstStyle/>
          <a:p>
            <a:pPr marL="0" indent="0">
              <a:buNone/>
            </a:pPr>
            <a:r>
              <a:rPr lang="en-US" dirty="0"/>
              <a:t>Chapter 3 will be added to FinRegOnt.com as a separate deck </a:t>
            </a:r>
            <a:r>
              <a:rPr lang="en-US"/>
              <a:t>in November.</a:t>
            </a:r>
            <a:endParaRPr lang="en-US" dirty="0"/>
          </a:p>
        </p:txBody>
      </p:sp>
      <p:sp>
        <p:nvSpPr>
          <p:cNvPr id="4" name="Footer Placeholder 3"/>
          <p:cNvSpPr>
            <a:spLocks noGrp="1"/>
          </p:cNvSpPr>
          <p:nvPr>
            <p:ph type="ftr" sz="quarter" idx="11"/>
          </p:nvPr>
        </p:nvSpPr>
        <p:spPr/>
        <p:txBody>
          <a:bodyPr/>
          <a:lstStyle/>
          <a:p>
            <a:pPr algn="r"/>
            <a:r>
              <a:rPr lang="en-US" dirty="0"/>
              <a:t>http://finregont.com  © Jayzed Data Models Inc. 2016     </a:t>
            </a:r>
          </a:p>
        </p:txBody>
      </p:sp>
    </p:spTree>
    <p:extLst>
      <p:ext uri="{BB962C8B-B14F-4D97-AF65-F5344CB8AC3E}">
        <p14:creationId xmlns:p14="http://schemas.microsoft.com/office/powerpoint/2010/main" val="269661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Publication of Regulations in the ontology</a:t>
            </a:r>
          </a:p>
        </p:txBody>
      </p:sp>
      <p:sp>
        <p:nvSpPr>
          <p:cNvPr id="3" name="Footer Placeholder 2"/>
          <p:cNvSpPr>
            <a:spLocks noGrp="1"/>
          </p:cNvSpPr>
          <p:nvPr>
            <p:ph type="ftr" sz="quarter" idx="11"/>
          </p:nvPr>
        </p:nvSpPr>
        <p:spPr/>
        <p:txBody>
          <a:bodyPr/>
          <a:lstStyle/>
          <a:p>
            <a:pPr algn="r"/>
            <a:r>
              <a:rPr lang="en-US" dirty="0"/>
              <a:t>http://finregont.com  © Jayzed Data Models Inc. 2016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865" y="1832843"/>
            <a:ext cx="4648200" cy="3093720"/>
          </a:xfrm>
          <a:prstGeom prst="rect">
            <a:avLst/>
          </a:prstGeom>
        </p:spPr>
      </p:pic>
      <p:sp>
        <p:nvSpPr>
          <p:cNvPr id="5" name="Rectangle 4"/>
          <p:cNvSpPr/>
          <p:nvPr/>
        </p:nvSpPr>
        <p:spPr>
          <a:xfrm>
            <a:off x="849548" y="1186512"/>
            <a:ext cx="9991123" cy="646331"/>
          </a:xfrm>
          <a:prstGeom prst="rect">
            <a:avLst/>
          </a:prstGeom>
        </p:spPr>
        <p:txBody>
          <a:bodyPr wrap="square">
            <a:spAutoFit/>
          </a:bodyPr>
          <a:lstStyle/>
          <a:p>
            <a:r>
              <a:rPr lang="en-US" dirty="0">
                <a:solidFill>
                  <a:srgbClr val="00B0F0"/>
                </a:solidFill>
              </a:rPr>
              <a:t>The Government Publishing Office (GPO) makes regulations and laws available to the public. The design pattern follows Lawmaking, Rulemaking, and Codification.</a:t>
            </a:r>
          </a:p>
        </p:txBody>
      </p:sp>
      <p:sp>
        <p:nvSpPr>
          <p:cNvPr id="6" name="TextBox 5"/>
          <p:cNvSpPr txBox="1"/>
          <p:nvPr/>
        </p:nvSpPr>
        <p:spPr>
          <a:xfrm>
            <a:off x="819084" y="1832843"/>
            <a:ext cx="5004175" cy="3046988"/>
          </a:xfrm>
          <a:prstGeom prst="rect">
            <a:avLst/>
          </a:prstGeom>
          <a:noFill/>
        </p:spPr>
        <p:txBody>
          <a:bodyPr wrap="square" rtlCol="0">
            <a:spAutoFit/>
          </a:bodyPr>
          <a:lstStyle/>
          <a:p>
            <a:r>
              <a:rPr lang="en-US" sz="1600" dirty="0"/>
              <a:t>The GPO is a FRO Government Office, a subclass of LKIF Executive Body and sibling of FRO Regulatory Authority.</a:t>
            </a:r>
          </a:p>
          <a:p>
            <a:endParaRPr lang="en-US" sz="1600" dirty="0"/>
          </a:p>
          <a:p>
            <a:r>
              <a:rPr lang="en-US" sz="1600" dirty="0"/>
              <a:t>The Government Publication – US Investment Adviser regulation is a FRO Government Publication, sibling of  Rulemaking and Codification. All subclass of LKIF Public Acts, a subclass of LKIF Action and Process.</a:t>
            </a:r>
          </a:p>
          <a:p>
            <a:endParaRPr lang="en-US" sz="1600" dirty="0"/>
          </a:p>
          <a:p>
            <a:r>
              <a:rPr lang="en-US" sz="1600" dirty="0"/>
              <a:t>LKIF Definitional Expression was created by the SEC Rulemaking Process we looked at before. It is the resource for the Government Publication. Both are linked to the same version of the text, CFR Annual Edition Title 17.</a:t>
            </a:r>
          </a:p>
        </p:txBody>
      </p:sp>
      <p:sp>
        <p:nvSpPr>
          <p:cNvPr id="7" name="TextBox 6"/>
          <p:cNvSpPr txBox="1"/>
          <p:nvPr/>
        </p:nvSpPr>
        <p:spPr>
          <a:xfrm>
            <a:off x="849548" y="5253752"/>
            <a:ext cx="10447591" cy="830997"/>
          </a:xfrm>
          <a:prstGeom prst="rect">
            <a:avLst/>
          </a:prstGeom>
          <a:noFill/>
        </p:spPr>
        <p:txBody>
          <a:bodyPr wrap="square" rtlCol="0">
            <a:spAutoFit/>
          </a:bodyPr>
          <a:lstStyle/>
          <a:p>
            <a:r>
              <a:rPr lang="en-US" sz="1600" dirty="0"/>
              <a:t>Note: GPO also publishes PDF and text versions of the United States Code. The Office of the Law Revision Council publishes the XML version in addition. For purposes of Financial Regulation we don’t need to model all intricacies of the Use Cases. Just the context of our XML sources.  </a:t>
            </a:r>
          </a:p>
        </p:txBody>
      </p:sp>
    </p:spTree>
    <p:extLst>
      <p:ext uri="{BB962C8B-B14F-4D97-AF65-F5344CB8AC3E}">
        <p14:creationId xmlns:p14="http://schemas.microsoft.com/office/powerpoint/2010/main" val="81352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 Mandate in context</a:t>
            </a:r>
          </a:p>
        </p:txBody>
      </p:sp>
      <p:sp>
        <p:nvSpPr>
          <p:cNvPr id="4" name="Footer Placeholder 3"/>
          <p:cNvSpPr>
            <a:spLocks noGrp="1"/>
          </p:cNvSpPr>
          <p:nvPr>
            <p:ph type="ftr" sz="quarter" idx="11"/>
          </p:nvPr>
        </p:nvSpPr>
        <p:spPr/>
        <p:txBody>
          <a:bodyPr/>
          <a:lstStyle/>
          <a:p>
            <a:r>
              <a:rPr lang="en-US" dirty="0"/>
              <a:t>Jayzed Data Models © 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912" y="2404681"/>
            <a:ext cx="9782175" cy="2524125"/>
          </a:xfrm>
          <a:prstGeom prst="rect">
            <a:avLst/>
          </a:prstGeom>
        </p:spPr>
      </p:pic>
      <p:sp>
        <p:nvSpPr>
          <p:cNvPr id="6" name="Rectangle 5"/>
          <p:cNvSpPr/>
          <p:nvPr/>
        </p:nvSpPr>
        <p:spPr>
          <a:xfrm>
            <a:off x="863600" y="1358612"/>
            <a:ext cx="9692640" cy="830997"/>
          </a:xfrm>
          <a:prstGeom prst="rect">
            <a:avLst/>
          </a:prstGeom>
        </p:spPr>
        <p:txBody>
          <a:bodyPr wrap="square">
            <a:spAutoFit/>
          </a:bodyPr>
          <a:lstStyle/>
          <a:p>
            <a:r>
              <a:rPr lang="en-US" sz="1600" dirty="0">
                <a:solidFill>
                  <a:srgbClr val="00B0F0"/>
                </a:solidFill>
              </a:rPr>
              <a:t>The diagram shows LKIF instances to define semantics of the IAA legal background. </a:t>
            </a:r>
            <a:br>
              <a:rPr lang="en-US" sz="1600" dirty="0">
                <a:solidFill>
                  <a:srgbClr val="00B0F0"/>
                </a:solidFill>
              </a:rPr>
            </a:br>
            <a:r>
              <a:rPr lang="en-US" sz="1600" dirty="0"/>
              <a:t>Congress enacted (</a:t>
            </a:r>
            <a:r>
              <a:rPr lang="en-US" sz="1600" b="1" dirty="0"/>
              <a:t>actor</a:t>
            </a:r>
            <a:r>
              <a:rPr lang="en-US" sz="1600" dirty="0"/>
              <a:t>) the 1940 Investor Adviser Act and the Dodd-Frank Act. There are two instances each: The Act and the Statute. The Statute </a:t>
            </a:r>
            <a:r>
              <a:rPr lang="en-US" sz="1600" b="1" dirty="0"/>
              <a:t>bears</a:t>
            </a:r>
            <a:r>
              <a:rPr lang="en-US" sz="1600" dirty="0"/>
              <a:t> the text of the Act of Law passed in congress. </a:t>
            </a:r>
          </a:p>
        </p:txBody>
      </p:sp>
      <p:sp>
        <p:nvSpPr>
          <p:cNvPr id="7" name="Rectangle 6"/>
          <p:cNvSpPr/>
          <p:nvPr/>
        </p:nvSpPr>
        <p:spPr>
          <a:xfrm>
            <a:off x="933704" y="5076756"/>
            <a:ext cx="9692640" cy="1077218"/>
          </a:xfrm>
          <a:prstGeom prst="rect">
            <a:avLst/>
          </a:prstGeom>
        </p:spPr>
        <p:txBody>
          <a:bodyPr wrap="square">
            <a:spAutoFit/>
          </a:bodyPr>
          <a:lstStyle/>
          <a:p>
            <a:r>
              <a:rPr lang="en-US" sz="1600" dirty="0"/>
              <a:t>The laws </a:t>
            </a:r>
            <a:r>
              <a:rPr lang="en-US" sz="1600" b="1" dirty="0"/>
              <a:t>contain</a:t>
            </a:r>
            <a:r>
              <a:rPr lang="en-US" sz="1600" dirty="0"/>
              <a:t> provisions that give the Security and Exchange Commission a </a:t>
            </a:r>
            <a:r>
              <a:rPr lang="en-US" sz="1600" b="1" dirty="0"/>
              <a:t>mandate</a:t>
            </a:r>
            <a:r>
              <a:rPr lang="en-US" sz="1600" dirty="0"/>
              <a:t> to supervise Investment Advisers. The SEC </a:t>
            </a:r>
            <a:r>
              <a:rPr lang="en-US" sz="1600" b="1" dirty="0"/>
              <a:t>enacted</a:t>
            </a:r>
            <a:r>
              <a:rPr lang="en-US" sz="1600" dirty="0"/>
              <a:t> a Rulemaking (IAA amended P.L. 112-90). In other words, the SEC announced the final version the regulation. The US Investment Advisers regulation </a:t>
            </a:r>
            <a:r>
              <a:rPr lang="en-US" sz="1600" b="1" dirty="0"/>
              <a:t>bears</a:t>
            </a:r>
            <a:r>
              <a:rPr lang="en-US" sz="1600" dirty="0"/>
              <a:t> the text of the rules (e.g. CFR-2012-title 17-vol3 part 275).  </a:t>
            </a:r>
          </a:p>
        </p:txBody>
      </p:sp>
    </p:spTree>
    <p:extLst>
      <p:ext uri="{BB962C8B-B14F-4D97-AF65-F5344CB8AC3E}">
        <p14:creationId xmlns:p14="http://schemas.microsoft.com/office/powerpoint/2010/main" val="994790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square" rtlCol="0" anchor="ctr">
        <a:spAutoFit/>
      </a:bodyPr>
      <a:lstStyle>
        <a:defPP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Presentation1" id="{29A3B893-9DC3-4EAC-8DA3-C43E13611998}" vid="{82234B71-2E7E-4640-B519-B8DEFEBEA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Jayzed Slidedoc</Template>
  <TotalTime>18184</TotalTime>
  <Words>13350</Words>
  <Application>Microsoft Office PowerPoint</Application>
  <PresentationFormat>Widescreen</PresentationFormat>
  <Paragraphs>1784</Paragraphs>
  <Slides>70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Calibri</vt:lpstr>
      <vt:lpstr>Calibri Light</vt:lpstr>
      <vt:lpstr>Cordia New</vt:lpstr>
      <vt:lpstr>Courier New</vt:lpstr>
      <vt:lpstr>Segoe UI</vt:lpstr>
      <vt:lpstr>Times New Roman</vt:lpstr>
      <vt:lpstr>Wingdings</vt:lpstr>
      <vt:lpstr>Office Theme</vt:lpstr>
      <vt:lpstr>Financial Regulation Ontology Tutorial chapter two – loading the law</vt:lpstr>
      <vt:lpstr>Loading the law – approach and perspectives</vt:lpstr>
      <vt:lpstr>FRO ties Legal Rules to the text of the law</vt:lpstr>
      <vt:lpstr>Legislative context of USC and CFR</vt:lpstr>
      <vt:lpstr>US Congress and Lawmaking in the ontology</vt:lpstr>
      <vt:lpstr>Regulators and Rulemaking in the ontology</vt:lpstr>
      <vt:lpstr>Codification of the Law in the ontology</vt:lpstr>
      <vt:lpstr>Publication of Regulations in the ontology</vt:lpstr>
      <vt:lpstr>The SEC Mandate in context</vt:lpstr>
      <vt:lpstr>Main FRO/LKIF classes in context</vt:lpstr>
      <vt:lpstr>Data sources for laws and regulations</vt:lpstr>
      <vt:lpstr>CFR and USC in FinRegOnt ontology files</vt:lpstr>
      <vt:lpstr>FRO Semantic Integration models</vt:lpstr>
      <vt:lpstr>Semantic integration Logical Model</vt:lpstr>
      <vt:lpstr>Code of Federal Regulations Physical Load Model</vt:lpstr>
      <vt:lpstr>Understanding the CFR XML Source</vt:lpstr>
      <vt:lpstr>Generating OWL classes from CFR XSD</vt:lpstr>
      <vt:lpstr>Imported CFR FDSys classes &amp; properties</vt:lpstr>
      <vt:lpstr>Comparing the XML to OWL instance and class structure</vt:lpstr>
      <vt:lpstr>Instance details in the resource form</vt:lpstr>
      <vt:lpstr>CFR to FRO/LKIF Physical Transform Model</vt:lpstr>
      <vt:lpstr>Identifying and extending the LKIF target for CFR</vt:lpstr>
      <vt:lpstr>Mapping Rules in SPARQL</vt:lpstr>
      <vt:lpstr>SPIN – SPARQL Inferencing Notation</vt:lpstr>
      <vt:lpstr>SPIN – SPARQL Inferencing Notation</vt:lpstr>
      <vt:lpstr>SPIN mapping context connecting classes</vt:lpstr>
      <vt:lpstr>SPIN rules populating properties (1) </vt:lpstr>
      <vt:lpstr>SPIN rules populating properties (2) </vt:lpstr>
      <vt:lpstr>Running the Inference Engine</vt:lpstr>
      <vt:lpstr>Inferencing Output Triples</vt:lpstr>
      <vt:lpstr>Validating target instance – class browser</vt:lpstr>
      <vt:lpstr>Validating target instances – Resource Form</vt:lpstr>
      <vt:lpstr>Validating target instances – the Graph</vt:lpstr>
      <vt:lpstr>Querying the meta data</vt:lpstr>
      <vt:lpstr>Asserting the mapped triples</vt:lpstr>
      <vt:lpstr>SPARQL Motion – scripting language</vt:lpstr>
      <vt:lpstr>Querying the Code of Federal Regulations</vt:lpstr>
      <vt:lpstr>CFR Section § 275.203(m)-1 query results</vt:lpstr>
      <vt:lpstr>United States Code - Physical Load Model</vt:lpstr>
      <vt:lpstr>Understanding the USC XML header</vt:lpstr>
      <vt:lpstr>Understanding the USC XML main structure</vt:lpstr>
      <vt:lpstr>Imported USC USLM classes &amp; properties</vt:lpstr>
      <vt:lpstr>Comparing the USC USLM § 80b–3 graph</vt:lpstr>
      <vt:lpstr>USC USLM Section § 80b–3 form details </vt:lpstr>
      <vt:lpstr>USC to FRO/LKIF Physical Transform Model</vt:lpstr>
      <vt:lpstr>Analyzing the populated USC structure. </vt:lpstr>
      <vt:lpstr>USC USLM Title 15, Chapter 2D element pivot </vt:lpstr>
      <vt:lpstr>Extending LKIF Norm-Statute for USC USLM</vt:lpstr>
      <vt:lpstr>FRO USC class graph (1) Title to Subsection</vt:lpstr>
      <vt:lpstr>FRO USC class graph (2) Section to Subparagraph</vt:lpstr>
      <vt:lpstr>FRO USC class graph (3) leaf level elements</vt:lpstr>
      <vt:lpstr>Mapping the USLM schema to FRO-USC</vt:lpstr>
      <vt:lpstr>Create the class mapping context</vt:lpstr>
      <vt:lpstr>USC USLM mapping context Graph</vt:lpstr>
      <vt:lpstr>USC USLM mapping context query</vt:lpstr>
      <vt:lpstr>Transformations for USC Paragraph</vt:lpstr>
      <vt:lpstr>Using SPARQL templates for common transformations</vt:lpstr>
      <vt:lpstr>Paragraph transformations content text</vt:lpstr>
      <vt:lpstr>Concatenating complex text structures</vt:lpstr>
      <vt:lpstr>Rules for paragraph object properties.</vt:lpstr>
      <vt:lpstr>USC Inferencing and validation</vt:lpstr>
      <vt:lpstr>United States Code: “everything query”</vt:lpstr>
      <vt:lpstr>USC query: Title to Subchapter</vt:lpstr>
      <vt:lpstr>USC query: Investment Advisers, Sections</vt:lpstr>
      <vt:lpstr>USC query: Registration Subsection</vt:lpstr>
      <vt:lpstr>USC query: Registration Subsection</vt:lpstr>
      <vt:lpstr>Summary and conclusion</vt:lpstr>
      <vt:lpstr>Chapter II – books, recommended companion reading</vt:lpstr>
      <vt:lpstr>Chapter II - references</vt:lpstr>
      <vt:lpstr>FRO Chapter III – Legal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Regulation Ontology</dc:title>
  <dc:creator>Jurgen Ziemer</dc:creator>
  <cp:lastModifiedBy>Jurgen Ziemer</cp:lastModifiedBy>
  <cp:revision>588</cp:revision>
  <cp:lastPrinted>2016-10-05T16:51:35Z</cp:lastPrinted>
  <dcterms:created xsi:type="dcterms:W3CDTF">2016-08-11T22:08:24Z</dcterms:created>
  <dcterms:modified xsi:type="dcterms:W3CDTF">2016-10-18T13:46:03Z</dcterms:modified>
</cp:coreProperties>
</file>